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66" r:id="rId3"/>
    <p:sldId id="267" r:id="rId4"/>
    <p:sldId id="268" r:id="rId5"/>
    <p:sldId id="269" r:id="rId6"/>
    <p:sldId id="270" r:id="rId7"/>
    <p:sldId id="278" r:id="rId8"/>
    <p:sldId id="282" r:id="rId9"/>
    <p:sldId id="275" r:id="rId10"/>
    <p:sldId id="276" r:id="rId11"/>
    <p:sldId id="277" r:id="rId12"/>
    <p:sldId id="272" r:id="rId13"/>
    <p:sldId id="273" r:id="rId14"/>
    <p:sldId id="283" r:id="rId15"/>
    <p:sldId id="284" r:id="rId16"/>
    <p:sldId id="285" r:id="rId17"/>
    <p:sldId id="286" r:id="rId18"/>
    <p:sldId id="289" r:id="rId19"/>
    <p:sldId id="287" r:id="rId20"/>
    <p:sldId id="288" r:id="rId21"/>
    <p:sldId id="290" r:id="rId22"/>
    <p:sldId id="291" r:id="rId23"/>
    <p:sldId id="293" r:id="rId24"/>
    <p:sldId id="292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FEB03-8310-465E-82DE-92671AE706EF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B791-573E-4E49-BE45-DBDA0BD4E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9B791-573E-4E49-BE45-DBDA0BD4EC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586D-5567-44F2-8544-0229CD567F9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AF66D4-B6C8-46D2-9BAD-08878E358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imgres?imgurl=https://bloximages.chicago2.vip.townnews.com/starherald.com/content/tncms/assets/v3/editorial/5/33/53361df4-dc9f-550f-adf9-dcfd996730ef/4ecd77b1b1dbc.image.jpg&amp;imgrefurl=https://www.starherald.com/news/local_news/bridgeport-ham-radio-operator-reaches-the-world-via-morse-code/article_5e8c1eea-b1d8-577a-9370-10fcd107b9ca.html&amp;docid=WluZrQq0B-DPoM&amp;tbnid=ZuQRbWukOnwnUM:&amp;vet=12ahUKEwizoIfzvKDfAhUuSN8KHWzpDAM4yAEQMyhdMF16BAgBEF4..i&amp;w=300&amp;h=225&amp;bih=651&amp;biw=1024&amp;q=amateur%20radio%20morse&amp;ved=2ahUKEwizoIfzvKDfAhUuSN8KHWzpDAM4yAEQMyhdMF16BAgBEF4&amp;iact=mrc&amp;uact=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s://i.pinimg.com/236x/54/4e/33/544e33e5bfa7949e1dfde4ad7e54ef92--morse-code-amateur-radio.jpg&amp;imgrefurl=https://www.pinterest.com/shortcircuits/morse-code-cw/&amp;docid=udwusJglsyO9aM&amp;tbnid=Qt3XqTJtRn7gZM:&amp;vet=12ahUKEwirlsPGxaDfAhVG5IMKHaykCEA49AMQMygDMAN6BAgBEAQ..i&amp;w=236&amp;h=175&amp;bih=651&amp;biw=1024&amp;q=amateur%20radio%20morse&amp;ved=2ahUKEwirlsPGxaDfAhVG5IMKHaykCEA49AMQMygDMAN6BAgBEAQ&amp;iact=mrc&amp;uact=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imgres?imgurl=https://www.brewtonstandard.com/wp-content/uploads/2011/05/hamradio_hand.jpg&amp;imgrefurl=https://www.brewtonstandard.com/2011/05/04/radio-club-encourages-ham-morse-code/&amp;docid=5hrxHqSAnuosbM&amp;tbnid=ElPpVXENXdDW2M:&amp;vet=12ahUKEwjCoeqivaDfAhVCnuAKHS8JCLk4rAIQMygLMAt6BAgBEAw..i&amp;w=600&amp;h=340&amp;itg=1&amp;bih=651&amp;biw=1024&amp;q=amateur%20radio%20morse&amp;ved=2ahUKEwjCoeqivaDfAhVCnuAKHS8JCLk4rAIQMygLMAt6BAgBEAw&amp;iact=mrc&amp;uact=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imgres?imgurl=http://4.bp.blogspot.com/-bbaO1ps647w/T4t7-1QRKZI/AAAAAAAAALg/tGbrHRjHLHs/s1600/morseoperator.jpg&amp;imgrefurl=http://ag1le.blogspot.com/2012/04/experiment-decoding-multiple-morse-code.html&amp;docid=lq9KQlveWHveSM&amp;tbnid=TUydmnTFQJDlgM:&amp;vet=12ahUKEwirlsPGxaDfAhVG5IMKHaykCEA49AMQMygZMBl6BAgBEBo..i&amp;w=560&amp;h=421&amp;bih=651&amp;biw=1024&amp;q=amateur%20radio%20morse&amp;ved=2ahUKEwirlsPGxaDfAhVG5IMKHaykCEA49AMQMygZMBl6BAgBEBo&amp;iact=mrc&amp;uact=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imgres?imgurl=https://ae01.alicdn.com/kf/HTB1DGmJLXXXXXcYXVXXq6xXFXXX0/miniature-brass-CW-Morse-code-Keys-Telegraph-key-Sounder-ham-radio.jpg&amp;imgrefurl=https://www.aliexpress.com/item/miniature-brass-CW-Morse-code-Keys-Telegraph-key-Sounder-ham-radio/32706732141.html&amp;docid=irJnRrRl_uumeM&amp;tbnid=AKYT8gbNWkVO3M:&amp;vet=12ahUKEwjCoeqivaDfAhVCnuAKHS8JCLk4rAIQMyhhMGF6BAgBEGI..i&amp;w=400&amp;h=310&amp;bih=651&amp;biw=1024&amp;q=amateur%20radio%20morse&amp;ved=2ahUKEwjCoeqivaDfAhVCnuAKHS8JCLk4rAIQMyhhMGF6BAgBEGI&amp;iact=mrc&amp;uact=8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imgres?imgurl=https://media.gettyimages.com/photos/fabian-kurz-sends-morse-code-during-the-fair-ham-radio-in-germany-27-picture-id1038006858&amp;imgrefurl=https://www.gettyimages.com/detail/news-photo/fabian-kurz-sends-morse-code-during-the-fair-ham-radio-in-news-photo/1038006858&amp;docid=qPclwPlucbAE6M&amp;tbnid=6doAv6Y1XyMRcM:&amp;vet=12ahUKEwj0gpvivaDfAhVOTd8KHcQjCYU4kAMQMygAMAB6BAgBEAE..i&amp;w=1024&amp;h=683&amp;itg=1&amp;bih=651&amp;biw=1024&amp;q=amateur%20radio%20morse&amp;ved=2ahUKEwj0gpvivaDfAhVOTd8KHcQjCYU4kAMQMygAMAB6BAgBEAE&amp;iact=mrc&amp;uact=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imgres?imgurl=https://www.kb6nu.com/wp-content/uploads/2017/02/Screen-Shot-2017-02-17-at-9.02.05-AM.png&amp;imgrefurl=https://www.kb6nu.com/amateur-radio-in-the-news-spreading-the-word-about-ham-radio-morse-code-man-cute-cat/&amp;docid=gu_TGEsbu3WgmM&amp;tbnid=qWfWvcCxPYWD7M:&amp;vet=12ahUKEwj0gpvivaDfAhVOTd8KHcQjCYU4kAMQMygIMAh6BAgBEAk..i&amp;w=659&amp;h=438&amp;bih=651&amp;biw=1024&amp;q=amateur%20radio%20morse&amp;ved=2ahUKEwj0gpvivaDfAhVOTd8KHcQjCYU4kAMQMygIMAh6BAgBEAk&amp;iact=mrc&amp;uact=8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imgres?imgurl=http://clarkprinting.dreamhosters.com/tyler/wp-content/uploads/2011/08/Duane-Wyatt-001.jpg&amp;imgrefurl=http://clarkprinting.dreamhosters.com/tyler/2011/08/12/amateur-radio-demonstration-communication-by-morse-code/&amp;docid=G2-oObEXSTJKcM&amp;tbnid=YJ3J_XJl7d432M:&amp;vet=12ahUKEwjJqManvKDfAhVivlkKHUl0D804ZBAzKFEwUXoECAEQUg..i&amp;w=420&amp;h=280&amp;itg=1&amp;bih=651&amp;biw=1024&amp;q=amateur%20radio%20morse&amp;ved=2ahUKEwjJqManvKDfAhVivlkKHUl0D804ZBAzKFEwUXoECAEQUg&amp;iact=mrc&amp;uact=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ig2tC-vKDfAhWxmuAKHeieCTUQjRx6BAgBEAU&amp;url=https://www.irishexaminer.com/ireland/radio-ham-clubs-to-use-morse-code-279204.html&amp;psig=AOvVaw2ek-8oGy-2zO36CdVVM5Y3&amp;ust=154491637043358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=http://www.wect.com/resizer/PtC98HaX85DL6zsbxIzwiwHITuw%3D/1400x0/WECT.images.worldnow.com/images/17022124_BG1.jpg&amp;imgrefurl=http://www.wect.com/story/17022124/ham-radio-operators-check-in-to-the-battleship&amp;docid=zw_IgWCn-d6f9M&amp;tbnid=aYixDqlGD5V_VM:&amp;vet=12ahUKEwjJqManvKDfAhVivlkKHUl0D804ZBAzKFcwV3oECAEQWA..i&amp;w=1400&amp;h=933&amp;itg=1&amp;bih=651&amp;biw=1024&amp;q=amateur%20radio%20morse&amp;ved=2ahUKEwjJqManvKDfAhVivlkKHUl0D804ZBAzKFcwV3oECAEQWA&amp;iact=mrc&amp;uact=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First CW </a:t>
            </a:r>
            <a:r>
              <a:rPr lang="en-US" dirty="0" smtClean="0"/>
              <a:t>QSO</a:t>
            </a:r>
            <a:br>
              <a:rPr lang="en-US" dirty="0" smtClean="0"/>
            </a:br>
            <a:r>
              <a:rPr lang="en-US" sz="3200" dirty="0" smtClean="0"/>
              <a:t>What </a:t>
            </a:r>
            <a:r>
              <a:rPr lang="en-US" sz="3200" dirty="0"/>
              <a:t>You Need To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Bob Karz, K2OID</a:t>
            </a:r>
          </a:p>
          <a:p>
            <a:r>
              <a:rPr lang="en-US" sz="1800" dirty="0" smtClean="0"/>
              <a:t>December 18, 2018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65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516" y="2340592"/>
            <a:ext cx="4138684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call:</a:t>
            </a:r>
          </a:p>
          <a:p>
            <a:pPr lvl="1"/>
            <a:r>
              <a:rPr lang="en-US" dirty="0"/>
              <a:t>CQ </a:t>
            </a:r>
            <a:r>
              <a:rPr lang="en-US" dirty="0" err="1"/>
              <a:t>CQ</a:t>
            </a:r>
            <a:r>
              <a:rPr lang="en-US" dirty="0"/>
              <a:t> </a:t>
            </a:r>
            <a:r>
              <a:rPr lang="en-US" dirty="0" err="1"/>
              <a:t>CQ</a:t>
            </a:r>
            <a:r>
              <a:rPr lang="en-US" dirty="0"/>
              <a:t> DE W2XYZ K</a:t>
            </a:r>
          </a:p>
          <a:p>
            <a:r>
              <a:rPr lang="en-US" dirty="0"/>
              <a:t>My Answer:</a:t>
            </a:r>
          </a:p>
          <a:p>
            <a:pPr lvl="1"/>
            <a:r>
              <a:rPr lang="en-US" dirty="0"/>
              <a:t>W2XYZ DE K2OID </a:t>
            </a:r>
            <a:r>
              <a:rPr lang="en-US" dirty="0" err="1"/>
              <a:t>K2OID</a:t>
            </a:r>
            <a:r>
              <a:rPr lang="en-US" dirty="0"/>
              <a:t> K</a:t>
            </a:r>
          </a:p>
          <a:p>
            <a:r>
              <a:rPr lang="en-US" dirty="0"/>
              <a:t>His/Her reply:</a:t>
            </a:r>
          </a:p>
          <a:p>
            <a:pPr lvl="1"/>
            <a:r>
              <a:rPr lang="en-US" dirty="0"/>
              <a:t>K2OID DE W2XYZ – RR ES TNX FER THE CALL – UR RST IS 569 569 ES QTH IS NR BINGHAMTON, NY NR BINGHAMTON, NY - NAME IS GEORGE </a:t>
            </a:r>
            <a:r>
              <a:rPr lang="en-US" dirty="0" err="1"/>
              <a:t>GEORGE</a:t>
            </a:r>
            <a:r>
              <a:rPr lang="en-US" dirty="0"/>
              <a:t> – SO HW? AR K2OID DE W2XYZ 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Exchanges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581400"/>
            <a:ext cx="4191000" cy="252376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</a:rPr>
              <a:t>He/She</a:t>
            </a:r>
            <a:r>
              <a:rPr lang="en-US" sz="2000" b="1" dirty="0">
                <a:solidFill>
                  <a:srgbClr val="FFFF00"/>
                </a:solidFill>
              </a:rPr>
              <a:t> sends K2OID DE W2XYZ so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You know he/she has your call correct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That W2XYZ is actually in QSO with you, not someone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1668" y="3989696"/>
            <a:ext cx="2171132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call:</a:t>
            </a:r>
          </a:p>
          <a:p>
            <a:pPr lvl="1"/>
            <a:r>
              <a:rPr lang="en-US" dirty="0"/>
              <a:t>CQ </a:t>
            </a:r>
            <a:r>
              <a:rPr lang="en-US" dirty="0" err="1"/>
              <a:t>CQ</a:t>
            </a:r>
            <a:r>
              <a:rPr lang="en-US" dirty="0"/>
              <a:t> </a:t>
            </a:r>
            <a:r>
              <a:rPr lang="en-US" dirty="0" err="1"/>
              <a:t>CQ</a:t>
            </a:r>
            <a:r>
              <a:rPr lang="en-US" dirty="0"/>
              <a:t> DE W2XYZ K</a:t>
            </a:r>
          </a:p>
          <a:p>
            <a:r>
              <a:rPr lang="en-US" dirty="0"/>
              <a:t>My Answer:</a:t>
            </a:r>
          </a:p>
          <a:p>
            <a:pPr lvl="1"/>
            <a:r>
              <a:rPr lang="en-US" dirty="0"/>
              <a:t>W2XYZ DE K2OID </a:t>
            </a:r>
            <a:r>
              <a:rPr lang="en-US" dirty="0" err="1"/>
              <a:t>K2OID</a:t>
            </a:r>
            <a:r>
              <a:rPr lang="en-US" dirty="0"/>
              <a:t> K</a:t>
            </a:r>
          </a:p>
          <a:p>
            <a:r>
              <a:rPr lang="en-US" dirty="0"/>
              <a:t>His/Her reply:</a:t>
            </a:r>
          </a:p>
          <a:p>
            <a:pPr lvl="1"/>
            <a:r>
              <a:rPr lang="en-US" dirty="0"/>
              <a:t>K2OID DE W2XYZ – RR ES TNX FER THE CALL – UR RST IS 569 569 ES QTH IS NR BINGHAMTON, NY NR BINGHAMTON, NY - NAME IS GEORGE </a:t>
            </a:r>
            <a:r>
              <a:rPr lang="en-US" dirty="0" err="1"/>
              <a:t>GEORGE</a:t>
            </a:r>
            <a:r>
              <a:rPr lang="en-US" dirty="0"/>
              <a:t> – SO HW? AR K2OID DE W2XYZ 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Exchanges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295400"/>
            <a:ext cx="4191000" cy="221599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Before anything else you will </a:t>
            </a:r>
            <a:r>
              <a:rPr lang="en-US" sz="2400" b="1" dirty="0" smtClean="0">
                <a:solidFill>
                  <a:srgbClr val="FFFF00"/>
                </a:solidFill>
              </a:rPr>
              <a:t>hear </a:t>
            </a:r>
            <a:r>
              <a:rPr lang="en-US" sz="2400" b="1" dirty="0">
                <a:solidFill>
                  <a:srgbClr val="FFFF00"/>
                </a:solidFill>
              </a:rPr>
              <a:t>your signal report sent twice because he/she has no idea how well you are copying </a:t>
            </a:r>
            <a:r>
              <a:rPr lang="en-US" sz="2400" b="1" dirty="0" smtClean="0">
                <a:solidFill>
                  <a:srgbClr val="FFFF00"/>
                </a:solidFill>
              </a:rPr>
              <a:t>his/her </a:t>
            </a:r>
            <a:r>
              <a:rPr lang="en-US" sz="2400" b="1" dirty="0">
                <a:solidFill>
                  <a:srgbClr val="FFFF00"/>
                </a:solidFill>
              </a:rPr>
              <a:t>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Signal Report or RST</a:t>
            </a:r>
          </a:p>
          <a:p>
            <a:pPr lvl="1"/>
            <a:r>
              <a:rPr lang="en-US" dirty="0" smtClean="0"/>
              <a:t>Readability (Scale from 1 – 5)</a:t>
            </a:r>
          </a:p>
          <a:p>
            <a:pPr lvl="2"/>
            <a:r>
              <a:rPr lang="en-US" dirty="0" smtClean="0"/>
              <a:t>Most of the time it will be “5” (perfectly readable)</a:t>
            </a:r>
          </a:p>
          <a:p>
            <a:pPr lvl="3"/>
            <a:r>
              <a:rPr lang="en-US" dirty="0" smtClean="0"/>
              <a:t>4 means some difficulty (perhaps interference (QRM) or static/noise (QRN)</a:t>
            </a:r>
          </a:p>
          <a:p>
            <a:pPr lvl="3"/>
            <a:r>
              <a:rPr lang="en-US" dirty="0" smtClean="0"/>
              <a:t>3 (rare) means significant difficult</a:t>
            </a:r>
          </a:p>
          <a:p>
            <a:pPr lvl="3"/>
            <a:r>
              <a:rPr lang="en-US" dirty="0" smtClean="0"/>
              <a:t>2 (even more rare) means barely </a:t>
            </a:r>
            <a:r>
              <a:rPr lang="en-US" dirty="0" err="1" smtClean="0"/>
              <a:t>copyable</a:t>
            </a:r>
            <a:endParaRPr lang="en-US" dirty="0" smtClean="0"/>
          </a:p>
          <a:p>
            <a:pPr lvl="3"/>
            <a:r>
              <a:rPr lang="en-US" dirty="0" smtClean="0"/>
              <a:t>1 means no copy</a:t>
            </a:r>
          </a:p>
          <a:p>
            <a:pPr lvl="1"/>
            <a:r>
              <a:rPr lang="en-US" dirty="0" smtClean="0"/>
              <a:t>Strength </a:t>
            </a:r>
            <a:r>
              <a:rPr lang="en-US" dirty="0"/>
              <a:t>(Scale from 1 – </a:t>
            </a:r>
            <a:r>
              <a:rPr lang="en-US" dirty="0" smtClean="0"/>
              <a:t>9)</a:t>
            </a:r>
          </a:p>
          <a:p>
            <a:pPr lvl="2"/>
            <a:r>
              <a:rPr lang="en-US" dirty="0" smtClean="0"/>
              <a:t>More or less follows your S-Meter reading</a:t>
            </a:r>
          </a:p>
          <a:p>
            <a:pPr lvl="2"/>
            <a:r>
              <a:rPr lang="en-US" dirty="0" smtClean="0"/>
              <a:t>I give 9 to very strong signals, 7 or 8 to strong signals, 5 or 6 to average signals, 3 or 4 to weak signals, and 1 or 2 to very weak signals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QSO so far</a:t>
            </a:r>
          </a:p>
        </p:txBody>
      </p:sp>
    </p:spTree>
    <p:extLst>
      <p:ext uri="{BB962C8B-B14F-4D97-AF65-F5344CB8AC3E}">
        <p14:creationId xmlns:p14="http://schemas.microsoft.com/office/powerpoint/2010/main" val="18946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Strength (Scale from 1 – 9</a:t>
            </a:r>
            <a:r>
              <a:rPr lang="en-US" dirty="0" smtClean="0"/>
              <a:t>) Cont’d</a:t>
            </a:r>
          </a:p>
          <a:p>
            <a:pPr lvl="2"/>
            <a:r>
              <a:rPr lang="en-US" dirty="0" smtClean="0"/>
              <a:t>Be honest about strength, don’t just repeat what the other station sends</a:t>
            </a:r>
          </a:p>
          <a:p>
            <a:pPr lvl="2"/>
            <a:r>
              <a:rPr lang="en-US" dirty="0" smtClean="0"/>
              <a:t>In contests most stations just send “599” as in:</a:t>
            </a:r>
          </a:p>
          <a:p>
            <a:pPr lvl="3"/>
            <a:r>
              <a:rPr lang="en-US" dirty="0" smtClean="0"/>
              <a:t>UR 599 – PSE RPT ALL</a:t>
            </a:r>
          </a:p>
          <a:p>
            <a:pPr lvl="2"/>
            <a:r>
              <a:rPr lang="en-US" dirty="0" smtClean="0"/>
              <a:t>Besides QRN and QRM, a common “add” is QSB or signal fading e.g. 599QSB</a:t>
            </a:r>
          </a:p>
          <a:p>
            <a:pPr lvl="3"/>
            <a:r>
              <a:rPr lang="en-US" dirty="0" smtClean="0"/>
              <a:t>If there is QSB, I give a signal report based on the strongest it has been</a:t>
            </a:r>
          </a:p>
          <a:p>
            <a:pPr lvl="1"/>
            <a:r>
              <a:rPr lang="en-US" dirty="0" smtClean="0"/>
              <a:t>Tone (Scale from 1 – 9)</a:t>
            </a:r>
          </a:p>
          <a:p>
            <a:pPr lvl="2"/>
            <a:r>
              <a:rPr lang="en-US" dirty="0" smtClean="0"/>
              <a:t>This is a hold over from the spark and vacuum tube days.  It should be 9 unless the other signal is truly bad (e.g. 60 Hz hum or chirp)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QSO so far</a:t>
            </a:r>
          </a:p>
        </p:txBody>
      </p:sp>
    </p:spTree>
    <p:extLst>
      <p:ext uri="{BB962C8B-B14F-4D97-AF65-F5344CB8AC3E}">
        <p14:creationId xmlns:p14="http://schemas.microsoft.com/office/powerpoint/2010/main" val="24697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4370696"/>
            <a:ext cx="6705600" cy="3951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0" y="3989696"/>
            <a:ext cx="4648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call:</a:t>
            </a:r>
          </a:p>
          <a:p>
            <a:pPr lvl="1"/>
            <a:r>
              <a:rPr lang="en-US" dirty="0"/>
              <a:t>CQ </a:t>
            </a:r>
            <a:r>
              <a:rPr lang="en-US" dirty="0" err="1"/>
              <a:t>CQ</a:t>
            </a:r>
            <a:r>
              <a:rPr lang="en-US" dirty="0"/>
              <a:t> </a:t>
            </a:r>
            <a:r>
              <a:rPr lang="en-US" dirty="0" err="1"/>
              <a:t>CQ</a:t>
            </a:r>
            <a:r>
              <a:rPr lang="en-US" dirty="0"/>
              <a:t> DE W2XYZ K</a:t>
            </a:r>
          </a:p>
          <a:p>
            <a:r>
              <a:rPr lang="en-US" dirty="0"/>
              <a:t>My Answer:</a:t>
            </a:r>
          </a:p>
          <a:p>
            <a:pPr lvl="1"/>
            <a:r>
              <a:rPr lang="en-US" dirty="0"/>
              <a:t>W2XYZ DE K2OID </a:t>
            </a:r>
            <a:r>
              <a:rPr lang="en-US" dirty="0" err="1"/>
              <a:t>K2OID</a:t>
            </a:r>
            <a:r>
              <a:rPr lang="en-US" dirty="0"/>
              <a:t> K</a:t>
            </a:r>
          </a:p>
          <a:p>
            <a:r>
              <a:rPr lang="en-US" dirty="0"/>
              <a:t>His/Her reply:</a:t>
            </a:r>
          </a:p>
          <a:p>
            <a:pPr lvl="1"/>
            <a:r>
              <a:rPr lang="en-US" dirty="0"/>
              <a:t>K2OID DE W2XYZ – RR ES TNX FER THE CALL – UR RST IS 569 569 ES QTH IS NR BINGHAMTON, NY NR BINGHAMTON, NY - NAME IS GEORGE </a:t>
            </a:r>
            <a:r>
              <a:rPr lang="en-US" dirty="0" err="1"/>
              <a:t>GEORGE</a:t>
            </a:r>
            <a:r>
              <a:rPr lang="en-US" dirty="0"/>
              <a:t> – SO HW? AR K2OID DE W2XYZ 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Exchanges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381000"/>
            <a:ext cx="6324600" cy="34163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QTH and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After the RST, the QTH is sent first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I generally send </a:t>
            </a:r>
            <a:r>
              <a:rPr lang="en-US" sz="2000" b="1" dirty="0" smtClean="0">
                <a:solidFill>
                  <a:srgbClr val="FFFF00"/>
                </a:solidFill>
              </a:rPr>
              <a:t>“NR ROCHESTER</a:t>
            </a:r>
            <a:r>
              <a:rPr lang="en-US" sz="2000" b="1" dirty="0">
                <a:solidFill>
                  <a:srgbClr val="FFFF00"/>
                </a:solidFill>
              </a:rPr>
              <a:t>, NY” twice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Your </a:t>
            </a:r>
            <a:r>
              <a:rPr lang="en-US" sz="2000" b="1" dirty="0">
                <a:solidFill>
                  <a:srgbClr val="FFFF00"/>
                </a:solidFill>
              </a:rPr>
              <a:t>name is the final information on the first exchange (again sent twice</a:t>
            </a:r>
            <a:r>
              <a:rPr lang="en-US" sz="2000" b="1" dirty="0" smtClean="0">
                <a:solidFill>
                  <a:srgbClr val="FFFF00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Note that many stations have computers with </a:t>
            </a:r>
            <a:r>
              <a:rPr lang="en-US" sz="2000" b="1" dirty="0" smtClean="0">
                <a:solidFill>
                  <a:srgbClr val="FFFF00"/>
                </a:solidFill>
              </a:rPr>
              <a:t>QRZ.com, so they have your information</a:t>
            </a:r>
            <a:endParaRPr lang="en-US" sz="2000" b="1" dirty="0">
              <a:solidFill>
                <a:srgbClr val="FFFF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typical response</a:t>
            </a:r>
          </a:p>
          <a:p>
            <a:pPr lvl="1"/>
            <a:r>
              <a:rPr lang="en-US" dirty="0" smtClean="0"/>
              <a:t>W2XYZ DE K2OID – FB GEORGE – NICE TO MEET U – UR RST IS 579 579 ES QTH IS NR ROCHESTER, NY NR ROCHESTER, NY - NAME </a:t>
            </a:r>
            <a:r>
              <a:rPr lang="en-US" dirty="0"/>
              <a:t>IS </a:t>
            </a:r>
            <a:r>
              <a:rPr lang="en-US" dirty="0" smtClean="0"/>
              <a:t>BOB </a:t>
            </a:r>
            <a:r>
              <a:rPr lang="en-US" dirty="0" err="1" smtClean="0"/>
              <a:t>BOB</a:t>
            </a:r>
            <a:r>
              <a:rPr lang="en-US" dirty="0" smtClean="0"/>
              <a:t> – RIG HR IS FLEX 6300 AT 100 W TO A DIPOLE AT 50 FT – WX </a:t>
            </a:r>
            <a:r>
              <a:rPr lang="en-US" dirty="0" smtClean="0"/>
              <a:t>IS </a:t>
            </a:r>
            <a:r>
              <a:rPr lang="en-US" dirty="0" smtClean="0"/>
              <a:t>CLDY WID SNOW - HW? AR </a:t>
            </a:r>
            <a:r>
              <a:rPr lang="en-US" dirty="0"/>
              <a:t>W2XYZ DE K2OID K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Exchanges</a:t>
            </a:r>
            <a:endParaRPr lang="en-US" dirty="0"/>
          </a:p>
        </p:txBody>
      </p:sp>
      <p:pic>
        <p:nvPicPr>
          <p:cNvPr id="4099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143001" y="3379808"/>
            <a:ext cx="1447799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20151" y="3395710"/>
            <a:ext cx="828049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41851" y="3014160"/>
            <a:ext cx="26981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05250" y="198120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74934" y="3014160"/>
            <a:ext cx="49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2800" y="2708998"/>
            <a:ext cx="381000" cy="2298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89632" y="2000918"/>
            <a:ext cx="304800" cy="2298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Exchanges</a:t>
            </a:r>
            <a:endParaRPr lang="en-US" dirty="0"/>
          </a:p>
        </p:txBody>
      </p:sp>
      <p:cxnSp>
        <p:nvCxnSpPr>
          <p:cNvPr id="6" name="Straight Connector 5"/>
          <p:cNvCxnSpPr>
            <a:endCxn id="7" idx="2"/>
          </p:cNvCxnSpPr>
          <p:nvPr/>
        </p:nvCxnSpPr>
        <p:spPr>
          <a:xfrm flipV="1">
            <a:off x="4095764" y="1612710"/>
            <a:ext cx="312928" cy="367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59741" y="1243378"/>
            <a:ext cx="169790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fine business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89632" y="1143000"/>
            <a:ext cx="58862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042032" y="1512332"/>
            <a:ext cx="152400" cy="4688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6" idx="0"/>
          </p:cNvCxnSpPr>
          <p:nvPr/>
        </p:nvCxnSpPr>
        <p:spPr>
          <a:xfrm flipV="1">
            <a:off x="7014105" y="2952465"/>
            <a:ext cx="339195" cy="9660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4909" y="3918466"/>
            <a:ext cx="67839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79892" y="3918466"/>
            <a:ext cx="107112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1" name="Straight Connector 20"/>
          <p:cNvCxnSpPr>
            <a:stCxn id="20" idx="0"/>
          </p:cNvCxnSpPr>
          <p:nvPr/>
        </p:nvCxnSpPr>
        <p:spPr>
          <a:xfrm flipH="1" flipV="1">
            <a:off x="7924050" y="3280870"/>
            <a:ext cx="291406" cy="6375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7" idx="2"/>
          </p:cNvCxnSpPr>
          <p:nvPr/>
        </p:nvCxnSpPr>
        <p:spPr>
          <a:xfrm flipV="1">
            <a:off x="4111666" y="1612710"/>
            <a:ext cx="1743725" cy="1401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64899" y="1243378"/>
            <a:ext cx="7809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watts</a:t>
            </a:r>
            <a:endParaRPr lang="en-US" dirty="0"/>
          </a:p>
        </p:txBody>
      </p:sp>
      <p:cxnSp>
        <p:nvCxnSpPr>
          <p:cNvPr id="29" name="Straight Connector 28"/>
          <p:cNvCxnSpPr>
            <a:stCxn id="30" idx="0"/>
          </p:cNvCxnSpPr>
          <p:nvPr/>
        </p:nvCxnSpPr>
        <p:spPr>
          <a:xfrm flipH="1" flipV="1">
            <a:off x="1866900" y="3629792"/>
            <a:ext cx="76784" cy="96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88509" y="4595792"/>
            <a:ext cx="151035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cloudy with</a:t>
            </a:r>
            <a:endParaRPr lang="en-US" dirty="0"/>
          </a:p>
        </p:txBody>
      </p:sp>
      <p:cxnSp>
        <p:nvCxnSpPr>
          <p:cNvPr id="31" name="Straight Connector 30"/>
          <p:cNvCxnSpPr>
            <a:stCxn id="32" idx="0"/>
          </p:cNvCxnSpPr>
          <p:nvPr/>
        </p:nvCxnSpPr>
        <p:spPr>
          <a:xfrm flipH="1" flipV="1">
            <a:off x="4261754" y="3676632"/>
            <a:ext cx="132888" cy="96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83362" y="4642632"/>
            <a:ext cx="16225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typical response</a:t>
            </a:r>
          </a:p>
          <a:p>
            <a:pPr lvl="1"/>
            <a:r>
              <a:rPr lang="en-US" dirty="0" smtClean="0"/>
              <a:t>W2XYZ DE K2OID – FB GEORGE – NICE TO MEET U – UR RST IS 579 579 ES QTH IS NR ROCHESTER, NY NR ROCHESTER, NY - NAME </a:t>
            </a:r>
            <a:r>
              <a:rPr lang="en-US" dirty="0"/>
              <a:t>IS </a:t>
            </a:r>
            <a:r>
              <a:rPr lang="en-US" dirty="0" smtClean="0"/>
              <a:t>BOB </a:t>
            </a:r>
            <a:r>
              <a:rPr lang="en-US" dirty="0" err="1" smtClean="0"/>
              <a:t>BOB</a:t>
            </a:r>
            <a:r>
              <a:rPr lang="en-US" dirty="0" smtClean="0"/>
              <a:t> – RIG HR IS FLEX 6300 AT 100 W TO A DIPOLE AT 50 FT – WX IS CLDY WID SNOW – TEMP IS 28F - HW? AR </a:t>
            </a:r>
            <a:r>
              <a:rPr lang="en-US" dirty="0"/>
              <a:t>W2XYZ DE K2OID K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typical response</a:t>
            </a:r>
          </a:p>
          <a:p>
            <a:pPr lvl="1"/>
            <a:r>
              <a:rPr lang="en-US" dirty="0" smtClean="0"/>
              <a:t>W2XYZ DE K2OID – FB GEORGE – NICE TO MEET U – UR RST IS 579 579 ES QTH IS NR ROCHESTER, NY NR ROCHESTER, NY - NAME </a:t>
            </a:r>
            <a:r>
              <a:rPr lang="en-US" dirty="0"/>
              <a:t>IS </a:t>
            </a:r>
            <a:r>
              <a:rPr lang="en-US" dirty="0" smtClean="0"/>
              <a:t>BOB </a:t>
            </a:r>
            <a:r>
              <a:rPr lang="en-US" dirty="0" err="1" smtClean="0"/>
              <a:t>BOB</a:t>
            </a:r>
            <a:r>
              <a:rPr lang="en-US" dirty="0" smtClean="0"/>
              <a:t> – RIG HR IS FLEX 6300 AT 100 W TO A DIPOLE AT 50 FT – </a:t>
            </a:r>
            <a:r>
              <a:rPr lang="en-US" smtClean="0"/>
              <a:t>WX </a:t>
            </a:r>
            <a:r>
              <a:rPr lang="en-US" smtClean="0"/>
              <a:t>IS </a:t>
            </a:r>
            <a:r>
              <a:rPr lang="en-US" dirty="0" smtClean="0"/>
              <a:t>CLDY WID SNOW - HW? AR </a:t>
            </a:r>
            <a:r>
              <a:rPr lang="en-US" dirty="0"/>
              <a:t>W2XYZ DE K2OID </a:t>
            </a:r>
            <a:r>
              <a:rPr lang="en-US" dirty="0" smtClean="0"/>
              <a:t>K</a:t>
            </a:r>
          </a:p>
          <a:p>
            <a:r>
              <a:rPr lang="en-US" dirty="0" err="1"/>
              <a:t>His/Her</a:t>
            </a:r>
            <a:r>
              <a:rPr lang="en-US" dirty="0"/>
              <a:t> </a:t>
            </a:r>
            <a:r>
              <a:rPr lang="en-US" dirty="0" smtClean="0"/>
              <a:t>typical reply </a:t>
            </a:r>
          </a:p>
          <a:p>
            <a:pPr lvl="1"/>
            <a:r>
              <a:rPr lang="en-US" dirty="0" smtClean="0"/>
              <a:t>His rig</a:t>
            </a:r>
          </a:p>
          <a:p>
            <a:pPr lvl="1"/>
            <a:r>
              <a:rPr lang="en-US" dirty="0" smtClean="0"/>
              <a:t>His weather</a:t>
            </a:r>
          </a:p>
          <a:p>
            <a:pPr lvl="1"/>
            <a:r>
              <a:rPr lang="en-US" dirty="0" smtClean="0"/>
              <a:t>Perhaps a question or comment for your response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Exchanges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possible rag chew topics</a:t>
            </a:r>
            <a:endParaRPr lang="en-US" dirty="0"/>
          </a:p>
          <a:p>
            <a:pPr lvl="2"/>
            <a:r>
              <a:rPr lang="en-US" dirty="0"/>
              <a:t>How long a ham</a:t>
            </a:r>
          </a:p>
          <a:p>
            <a:pPr lvl="2"/>
            <a:r>
              <a:rPr lang="en-US" dirty="0"/>
              <a:t>Age</a:t>
            </a:r>
          </a:p>
          <a:p>
            <a:pPr lvl="2"/>
            <a:r>
              <a:rPr lang="en-US" dirty="0"/>
              <a:t>Equipment</a:t>
            </a:r>
          </a:p>
          <a:p>
            <a:pPr lvl="2"/>
            <a:r>
              <a:rPr lang="en-US" dirty="0"/>
              <a:t>Been to your </a:t>
            </a:r>
            <a:r>
              <a:rPr lang="en-US" dirty="0" smtClean="0"/>
              <a:t>QTH</a:t>
            </a:r>
          </a:p>
          <a:p>
            <a:r>
              <a:rPr lang="en-US" dirty="0" smtClean="0"/>
              <a:t>Some QSOs are very short while others can last hours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Exchanges</a:t>
            </a:r>
          </a:p>
        </p:txBody>
      </p:sp>
    </p:spTree>
    <p:extLst>
      <p:ext uri="{BB962C8B-B14F-4D97-AF65-F5344CB8AC3E}">
        <p14:creationId xmlns:p14="http://schemas.microsoft.com/office/powerpoint/2010/main" val="28252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begin your transmission with feedback on copy</a:t>
            </a:r>
            <a:br>
              <a:rPr lang="en-US" dirty="0" smtClean="0"/>
            </a:br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FB GEORGE – SOLID COPY</a:t>
            </a:r>
          </a:p>
          <a:p>
            <a:pPr lvl="1"/>
            <a:r>
              <a:rPr lang="en-US" dirty="0" smtClean="0"/>
              <a:t>QRM TT TIME BUT GOT MOST</a:t>
            </a:r>
          </a:p>
          <a:p>
            <a:pPr lvl="1"/>
            <a:r>
              <a:rPr lang="en-US" dirty="0" smtClean="0"/>
              <a:t>QTH AGN PSE BK</a:t>
            </a:r>
          </a:p>
          <a:p>
            <a:r>
              <a:rPr lang="en-US" dirty="0" smtClean="0"/>
              <a:t>If the other station is sending too fast for you don’t hesitate to QRS</a:t>
            </a:r>
            <a:br>
              <a:rPr lang="en-US" dirty="0" smtClean="0"/>
            </a:br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I AM NEW TO CW – PSE QRS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Abbreviations are optional!!!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and Tips</a:t>
            </a:r>
            <a:endParaRPr lang="en-US" dirty="0"/>
          </a:p>
        </p:txBody>
      </p:sp>
      <p:pic>
        <p:nvPicPr>
          <p:cNvPr id="7171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2479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6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Band Plan – Where are the CW Stations?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5" t="11173" r="46390" b="69848"/>
          <a:stretch/>
        </p:blipFill>
        <p:spPr>
          <a:xfrm>
            <a:off x="2209800" y="4267200"/>
            <a:ext cx="3203974" cy="185651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" t="57576" r="72354" b="26061"/>
          <a:stretch/>
        </p:blipFill>
        <p:spPr>
          <a:xfrm>
            <a:off x="2133600" y="2209800"/>
            <a:ext cx="3407449" cy="1614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95" t="9495" r="-2415" b="46465"/>
          <a:stretch/>
        </p:blipFill>
        <p:spPr>
          <a:xfrm>
            <a:off x="6096000" y="2209800"/>
            <a:ext cx="2736272" cy="4354070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Hint – They’re </a:t>
            </a:r>
            <a:r>
              <a:rPr lang="en-US" dirty="0" smtClean="0">
                <a:solidFill>
                  <a:srgbClr val="C00000"/>
                </a:solidFill>
              </a:rPr>
              <a:t>RED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Never</a:t>
            </a:r>
            <a:r>
              <a:rPr lang="en-US" dirty="0" smtClean="0"/>
              <a:t> hesitate to have something you missed repeated.</a:t>
            </a:r>
          </a:p>
          <a:p>
            <a:r>
              <a:rPr lang="en-US" dirty="0"/>
              <a:t>Remember that you are in </a:t>
            </a:r>
            <a:r>
              <a:rPr lang="en-US" dirty="0" smtClean="0"/>
              <a:t>the low speed sub-band.  </a:t>
            </a:r>
          </a:p>
          <a:p>
            <a:pPr lvl="1"/>
            <a:r>
              <a:rPr lang="en-US" dirty="0" smtClean="0"/>
              <a:t>It is expected that less experienced CW ops (“not show offs”) will be found there. </a:t>
            </a:r>
          </a:p>
          <a:p>
            <a:r>
              <a:rPr lang="en-US" dirty="0" smtClean="0"/>
              <a:t>Dashes (-) are often used in place of other punctuation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and Tips</a:t>
            </a:r>
            <a:endParaRPr lang="en-US" dirty="0"/>
          </a:p>
        </p:txBody>
      </p:sp>
      <p:pic>
        <p:nvPicPr>
          <p:cNvPr id="5123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48200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3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Signing “KN” rather than “K” means “no breakers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Used most often during rag chew with DX or a rare state</a:t>
            </a:r>
          </a:p>
          <a:p>
            <a:pPr lvl="1"/>
            <a:r>
              <a:rPr lang="en-US" dirty="0" smtClean="0"/>
              <a:t>Otherwise you are welcomed to “break in” between exchanges</a:t>
            </a:r>
          </a:p>
          <a:p>
            <a:pPr lvl="2"/>
            <a:r>
              <a:rPr lang="en-US" dirty="0" smtClean="0"/>
              <a:t>Useful when going after that “new one”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and Tips</a:t>
            </a:r>
          </a:p>
        </p:txBody>
      </p:sp>
      <p:pic>
        <p:nvPicPr>
          <p:cNvPr id="6147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43400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9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it’s involuntary (e.g. QRN, QRM, QSB)</a:t>
            </a:r>
          </a:p>
          <a:p>
            <a:pPr lvl="1"/>
            <a:r>
              <a:rPr lang="en-US" dirty="0" smtClean="0"/>
              <a:t>On your turn say some thing similar to:</a:t>
            </a:r>
            <a:br>
              <a:rPr lang="en-US" dirty="0" smtClean="0"/>
            </a:br>
            <a:r>
              <a:rPr lang="en-US" dirty="0" smtClean="0"/>
              <a:t>SRI – NO CPY CUZ QRM – 73 ES TNX QSO – HPE CU AGN – SK W2XYZ DE K2OID CL</a:t>
            </a:r>
          </a:p>
          <a:p>
            <a:r>
              <a:rPr lang="en-US" dirty="0" smtClean="0"/>
              <a:t>When you have other commitments, say so:</a:t>
            </a:r>
          </a:p>
          <a:p>
            <a:pPr lvl="1"/>
            <a:r>
              <a:rPr lang="en-US" dirty="0" smtClean="0"/>
              <a:t>XYL CLG ME TO DINNER</a:t>
            </a:r>
          </a:p>
          <a:p>
            <a:pPr lvl="1"/>
            <a:r>
              <a:rPr lang="en-US" dirty="0" smtClean="0"/>
              <a:t>MUST CATCH SOME ZZ</a:t>
            </a:r>
          </a:p>
          <a:p>
            <a:r>
              <a:rPr lang="en-US" dirty="0" smtClean="0"/>
              <a:t>More commonly:</a:t>
            </a:r>
          </a:p>
          <a:p>
            <a:pPr lvl="1"/>
            <a:r>
              <a:rPr lang="en-US" dirty="0" smtClean="0"/>
              <a:t>TT IS ALL FROM HR – QRU?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Tying the Ribbon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2310334"/>
            <a:ext cx="3352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2649186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61392" y="4755932"/>
            <a:ext cx="389650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19800" y="3886200"/>
            <a:ext cx="371104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1020" y="3505200"/>
            <a:ext cx="1221179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57896" y="2670950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11045" y="2640728"/>
            <a:ext cx="717755" cy="331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62600" y="2346434"/>
            <a:ext cx="2819400" cy="2469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it’s involuntary (e.g. QRN, QRM, QSB)</a:t>
            </a:r>
          </a:p>
          <a:p>
            <a:pPr lvl="1"/>
            <a:r>
              <a:rPr lang="en-US" dirty="0" smtClean="0"/>
              <a:t>On your turn say some thing similar to:</a:t>
            </a:r>
            <a:br>
              <a:rPr lang="en-US" dirty="0" smtClean="0"/>
            </a:br>
            <a:r>
              <a:rPr lang="en-US" dirty="0" smtClean="0"/>
              <a:t>SRI – NO CPY CUZ QRM – 73 ES TNX QSO – HPE CU AGN – SK W2XYZ DE K2OID CL</a:t>
            </a:r>
          </a:p>
          <a:p>
            <a:r>
              <a:rPr lang="en-US" dirty="0" smtClean="0"/>
              <a:t>When you have other commitments, say so:</a:t>
            </a:r>
          </a:p>
          <a:p>
            <a:pPr lvl="1"/>
            <a:r>
              <a:rPr lang="en-US" dirty="0" smtClean="0"/>
              <a:t>XYL CLG ME TO DINNER</a:t>
            </a:r>
          </a:p>
          <a:p>
            <a:pPr lvl="1"/>
            <a:r>
              <a:rPr lang="en-US" dirty="0" smtClean="0"/>
              <a:t>MUST CATCH SOME ZZ</a:t>
            </a:r>
          </a:p>
          <a:p>
            <a:r>
              <a:rPr lang="en-US" dirty="0" smtClean="0"/>
              <a:t>More commonly:</a:t>
            </a:r>
          </a:p>
          <a:p>
            <a:pPr lvl="1"/>
            <a:r>
              <a:rPr lang="en-US" dirty="0" smtClean="0"/>
              <a:t>TT IS ALL FROM HR – QRU?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Tying the Ribbon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990600"/>
            <a:ext cx="378661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Sorry – no copy because of QRM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76600" y="1359932"/>
            <a:ext cx="609600" cy="9444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600" y="3407300"/>
            <a:ext cx="292419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Thanks for the contact –</a:t>
            </a:r>
            <a:br>
              <a:rPr lang="en-US" dirty="0" smtClean="0"/>
            </a:br>
            <a:r>
              <a:rPr lang="en-US" dirty="0" smtClean="0"/>
              <a:t>Hope to see you again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477000" y="2593430"/>
            <a:ext cx="623899" cy="8078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1128" y="390435"/>
            <a:ext cx="2050561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my last</a:t>
            </a:r>
            <a:br>
              <a:rPr lang="en-US" dirty="0" smtClean="0"/>
            </a:br>
            <a:r>
              <a:rPr lang="en-US" dirty="0" smtClean="0"/>
              <a:t>transmission</a:t>
            </a:r>
          </a:p>
          <a:p>
            <a:r>
              <a:rPr lang="en-US" dirty="0" smtClean="0"/>
              <a:t>(also “Silent Key”</a:t>
            </a:r>
            <a:br>
              <a:rPr lang="en-US" dirty="0" smtClean="0"/>
            </a:br>
            <a:r>
              <a:rPr lang="en-US" dirty="0" smtClean="0"/>
              <a:t>e.g. deceased)</a:t>
            </a:r>
            <a:endParaRPr lang="en-US" dirty="0"/>
          </a:p>
        </p:txBody>
      </p:sp>
      <p:cxnSp>
        <p:nvCxnSpPr>
          <p:cNvPr id="28" name="Straight Connector 27"/>
          <p:cNvCxnSpPr>
            <a:stCxn id="27" idx="2"/>
          </p:cNvCxnSpPr>
          <p:nvPr/>
        </p:nvCxnSpPr>
        <p:spPr>
          <a:xfrm>
            <a:off x="1326409" y="1590764"/>
            <a:ext cx="730991" cy="10801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22253" y="4460567"/>
            <a:ext cx="277351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Station is closing down</a:t>
            </a:r>
            <a:br>
              <a:rPr lang="en-US" dirty="0" smtClean="0"/>
            </a:br>
            <a:r>
              <a:rPr lang="en-US" dirty="0" smtClean="0"/>
              <a:t>(or clear for this QSO)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286496" y="2971800"/>
            <a:ext cx="335757" cy="14887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4910" y="2351014"/>
            <a:ext cx="920445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Wife </a:t>
            </a:r>
            <a:br>
              <a:rPr lang="en-US" dirty="0" smtClean="0"/>
            </a:br>
            <a:r>
              <a:rPr lang="en-US" dirty="0" smtClean="0"/>
              <a:t>calling</a:t>
            </a:r>
            <a:endParaRPr lang="en-US" dirty="0"/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>
            <a:off x="585133" y="2997345"/>
            <a:ext cx="1243667" cy="507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01213" y="4294294"/>
            <a:ext cx="77938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81552" y="4197330"/>
            <a:ext cx="290448" cy="222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1609" y="2953986"/>
            <a:ext cx="4191991" cy="776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70084" y="5486400"/>
            <a:ext cx="349326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from here – do you </a:t>
            </a:r>
            <a:br>
              <a:rPr lang="en-US" dirty="0" smtClean="0"/>
            </a:br>
            <a:r>
              <a:rPr lang="en-US" dirty="0" smtClean="0"/>
              <a:t>have anything more for me?</a:t>
            </a:r>
            <a:endParaRPr lang="en-US" dirty="0"/>
          </a:p>
        </p:txBody>
      </p:sp>
      <p:cxnSp>
        <p:nvCxnSpPr>
          <p:cNvPr id="45" name="Straight Connector 44"/>
          <p:cNvCxnSpPr>
            <a:endCxn id="44" idx="1"/>
          </p:cNvCxnSpPr>
          <p:nvPr/>
        </p:nvCxnSpPr>
        <p:spPr>
          <a:xfrm>
            <a:off x="2667000" y="5079648"/>
            <a:ext cx="503084" cy="7299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9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a confirmation (or QSL) now is the time to ask for it. For example:</a:t>
            </a:r>
          </a:p>
          <a:p>
            <a:pPr lvl="1"/>
            <a:r>
              <a:rPr lang="en-US" dirty="0" smtClean="0"/>
              <a:t>PSE QSL or PSE QSL VIA BURO</a:t>
            </a:r>
          </a:p>
          <a:p>
            <a:pPr lvl="1"/>
            <a:r>
              <a:rPr lang="en-US" dirty="0" smtClean="0"/>
              <a:t>Answer will probably be QSL SURE</a:t>
            </a:r>
          </a:p>
          <a:p>
            <a:pPr lvl="1"/>
            <a:endParaRPr lang="en-US" dirty="0"/>
          </a:p>
          <a:p>
            <a:r>
              <a:rPr lang="en-US" dirty="0"/>
              <a:t>Note: QSL also means “I heard you”, more or less synonymous with RR.  “QSL?” means “did you </a:t>
            </a:r>
            <a:r>
              <a:rPr lang="en-US" dirty="0" smtClean="0"/>
              <a:t>copy </a:t>
            </a:r>
            <a:r>
              <a:rPr lang="en-US" dirty="0"/>
              <a:t>what I just sent</a:t>
            </a:r>
            <a:r>
              <a:rPr lang="en-US" dirty="0" smtClean="0"/>
              <a:t>?”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Confirming a contact (QSL)</a:t>
            </a:r>
            <a:endParaRPr lang="en-US" dirty="0"/>
          </a:p>
        </p:txBody>
      </p:sp>
      <p:pic>
        <p:nvPicPr>
          <p:cNvPr id="8195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779" y="4495800"/>
            <a:ext cx="206086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0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2362200"/>
            <a:ext cx="533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0468" y="2362200"/>
            <a:ext cx="990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a confirmation (or QSL) now is the time to ask for it. For example:</a:t>
            </a:r>
          </a:p>
          <a:p>
            <a:pPr lvl="1"/>
            <a:r>
              <a:rPr lang="en-US" dirty="0" smtClean="0"/>
              <a:t>PSE QSL or PSE QSL VIA BURO</a:t>
            </a:r>
          </a:p>
          <a:p>
            <a:pPr lvl="1"/>
            <a:r>
              <a:rPr lang="en-US" dirty="0" smtClean="0"/>
              <a:t>Answer will probably be QSL SURE</a:t>
            </a:r>
          </a:p>
          <a:p>
            <a:pPr lvl="1"/>
            <a:endParaRPr lang="en-US" dirty="0"/>
          </a:p>
          <a:p>
            <a:r>
              <a:rPr lang="en-US" dirty="0" smtClean="0"/>
              <a:t>Note: QSL also means “I heard you”, more or less synonymous with RR.  “QSL?” means “did you copy what I just sent?”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Confirming a contact (QSL)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261" y="3144964"/>
            <a:ext cx="88197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lease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14400" y="2667000"/>
            <a:ext cx="228600" cy="450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8219" y="2382964"/>
            <a:ext cx="210346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ARRL QSL Bureau</a:t>
            </a:r>
            <a:endParaRPr lang="en-US" dirty="0"/>
          </a:p>
        </p:txBody>
      </p:sp>
      <p:cxnSp>
        <p:nvCxnSpPr>
          <p:cNvPr id="10" name="Straight Connector 9"/>
          <p:cNvCxnSpPr>
            <a:stCxn id="8" idx="3"/>
          </p:cNvCxnSpPr>
          <p:nvPr/>
        </p:nvCxnSpPr>
        <p:spPr>
          <a:xfrm>
            <a:off x="5531068" y="2514600"/>
            <a:ext cx="1157152" cy="530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5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exchange for both sides ends with an “SK” then the call signs and finally “CL”.  For example:</a:t>
            </a:r>
          </a:p>
          <a:p>
            <a:r>
              <a:rPr lang="en-US" dirty="0" smtClean="0"/>
              <a:t>TNX NICE QSO – GE – SK AR W2XYZ DE K2OID CL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Exchange</a:t>
            </a:r>
            <a:endParaRPr lang="en-US" dirty="0"/>
          </a:p>
        </p:txBody>
      </p:sp>
      <p:pic>
        <p:nvPicPr>
          <p:cNvPr id="5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69475"/>
            <a:ext cx="3810000" cy="25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0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2819400"/>
            <a:ext cx="533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exchange for both sides ends with an “SK” then the call signs and finally “CL”.  For example:</a:t>
            </a:r>
          </a:p>
          <a:p>
            <a:r>
              <a:rPr lang="en-US" dirty="0" smtClean="0"/>
              <a:t>TNX NICE QSO – GE – SK AR W2XYZ DE K2OID CL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7855" y="3514296"/>
            <a:ext cx="1726755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Good evening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753994" y="3036332"/>
            <a:ext cx="228600" cy="450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4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flourishes </a:t>
            </a:r>
          </a:p>
          <a:p>
            <a:pPr lvl="1"/>
            <a:r>
              <a:rPr lang="en-US" dirty="0" smtClean="0"/>
              <a:t>After the “final” transmissions (the CLs) there is often a “CW goodbye handshake” without call signs</a:t>
            </a:r>
          </a:p>
          <a:p>
            <a:pPr lvl="1"/>
            <a:r>
              <a:rPr lang="en-US" dirty="0" smtClean="0"/>
              <a:t>Technically against the rules but everyone does it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GE BOB E </a:t>
            </a:r>
            <a:r>
              <a:rPr lang="en-US" dirty="0" err="1" smtClean="0"/>
              <a:t>E</a:t>
            </a:r>
            <a:r>
              <a:rPr lang="en-US" dirty="0" smtClean="0"/>
              <a:t> (two spaced </a:t>
            </a:r>
            <a:r>
              <a:rPr lang="en-US" dirty="0" err="1" smtClean="0"/>
              <a:t>dits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GE GEORGE E </a:t>
            </a:r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…But wait! There’s More</a:t>
            </a:r>
            <a:endParaRPr lang="en-US" dirty="0"/>
          </a:p>
        </p:txBody>
      </p:sp>
      <p:pic>
        <p:nvPicPr>
          <p:cNvPr id="4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4038600" cy="268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5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CW is really both a shorthand and a language</a:t>
            </a:r>
          </a:p>
          <a:p>
            <a:pPr lvl="1"/>
            <a:r>
              <a:rPr lang="en-US" dirty="0" smtClean="0"/>
              <a:t>For us English speakers it is relatively easy to master</a:t>
            </a:r>
          </a:p>
          <a:p>
            <a:pPr lvl="2"/>
            <a:r>
              <a:rPr lang="en-US" dirty="0" smtClean="0"/>
              <a:t>It has English syntax</a:t>
            </a:r>
          </a:p>
          <a:p>
            <a:pPr lvl="2"/>
            <a:r>
              <a:rPr lang="en-US" dirty="0" smtClean="0"/>
              <a:t>Most abbreviations are of English origin</a:t>
            </a:r>
          </a:p>
          <a:p>
            <a:r>
              <a:rPr lang="en-US" dirty="0" smtClean="0"/>
              <a:t>Once you get on the air, you will quickly pick up the way things work</a:t>
            </a:r>
          </a:p>
          <a:p>
            <a:r>
              <a:rPr lang="en-US" dirty="0" smtClean="0"/>
              <a:t>You’ll see why many of us think of it as the most elegant and enjoyable operating mode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0" t="35354" r="46300" b="53939"/>
          <a:stretch/>
        </p:blipFill>
        <p:spPr>
          <a:xfrm>
            <a:off x="1473203" y="1489361"/>
            <a:ext cx="2412997" cy="734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0" t="46163" r="46300" b="39090"/>
          <a:stretch/>
        </p:blipFill>
        <p:spPr>
          <a:xfrm>
            <a:off x="1522846" y="2785423"/>
            <a:ext cx="2412997" cy="1011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0" t="61666" r="46300" b="29292"/>
          <a:stretch/>
        </p:blipFill>
        <p:spPr>
          <a:xfrm>
            <a:off x="1522847" y="4238171"/>
            <a:ext cx="2412997" cy="620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0" t="70871" r="46300" b="12123"/>
          <a:stretch/>
        </p:blipFill>
        <p:spPr>
          <a:xfrm>
            <a:off x="5096167" y="1418769"/>
            <a:ext cx="2412997" cy="11664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6" t="87362" r="46339" b="2034"/>
          <a:stretch/>
        </p:blipFill>
        <p:spPr>
          <a:xfrm>
            <a:off x="5188528" y="3069441"/>
            <a:ext cx="2313709" cy="7273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4" t="11120" r="20028" b="76308"/>
          <a:stretch/>
        </p:blipFill>
        <p:spPr>
          <a:xfrm>
            <a:off x="5149851" y="4224316"/>
            <a:ext cx="2393949" cy="862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4" t="22730" r="19938" b="66968"/>
          <a:stretch/>
        </p:blipFill>
        <p:spPr>
          <a:xfrm>
            <a:off x="5188528" y="5465618"/>
            <a:ext cx="2355272" cy="706582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Band Plan – Where are the CW Stations?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9567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sz="3400" dirty="0" smtClean="0"/>
              <a:t>Below are some CW abbreviations that I use </a:t>
            </a:r>
          </a:p>
          <a:p>
            <a:pPr marL="630936" lvl="2" indent="0">
              <a:buNone/>
            </a:pPr>
            <a:r>
              <a:rPr lang="en-US" dirty="0"/>
              <a:t>73	</a:t>
            </a:r>
            <a:r>
              <a:rPr lang="en-US" dirty="0" smtClean="0"/>
              <a:t>Best </a:t>
            </a:r>
            <a:r>
              <a:rPr lang="en-US" dirty="0"/>
              <a:t>Regards</a:t>
            </a:r>
          </a:p>
          <a:p>
            <a:pPr marL="603504" lvl="2" indent="0">
              <a:buNone/>
            </a:pPr>
            <a:r>
              <a:rPr lang="en-US" dirty="0"/>
              <a:t>88	</a:t>
            </a:r>
            <a:r>
              <a:rPr lang="en-US" dirty="0" smtClean="0"/>
              <a:t>	Love </a:t>
            </a:r>
            <a:r>
              <a:rPr lang="en-US" dirty="0"/>
              <a:t>&amp; Kisses</a:t>
            </a:r>
          </a:p>
          <a:p>
            <a:pPr marL="603504" lvl="2" indent="0">
              <a:buNone/>
            </a:pPr>
            <a:r>
              <a:rPr lang="en-US" dirty="0"/>
              <a:t>A	</a:t>
            </a:r>
            <a:r>
              <a:rPr lang="en-US" dirty="0" smtClean="0"/>
              <a:t>	Number </a:t>
            </a:r>
            <a:r>
              <a:rPr lang="en-US" dirty="0"/>
              <a:t>1</a:t>
            </a:r>
          </a:p>
          <a:p>
            <a:pPr marL="603504" lvl="2" indent="0">
              <a:buNone/>
            </a:pPr>
            <a:r>
              <a:rPr lang="en-US" dirty="0"/>
              <a:t>ABT	About</a:t>
            </a:r>
          </a:p>
          <a:p>
            <a:pPr marL="603504" lvl="2" indent="0">
              <a:buNone/>
            </a:pPr>
            <a:r>
              <a:rPr lang="en-US" dirty="0"/>
              <a:t>AGN	Again</a:t>
            </a:r>
          </a:p>
          <a:p>
            <a:pPr marL="603504" lvl="2" indent="0">
              <a:buNone/>
            </a:pPr>
            <a:r>
              <a:rPr lang="en-US" dirty="0"/>
              <a:t>ANT	Antenna</a:t>
            </a:r>
          </a:p>
          <a:p>
            <a:pPr marL="603504" lvl="2" indent="0">
              <a:buNone/>
            </a:pPr>
            <a:r>
              <a:rPr lang="en-US" dirty="0"/>
              <a:t>B4	</a:t>
            </a:r>
            <a:r>
              <a:rPr lang="en-US" dirty="0" smtClean="0"/>
              <a:t>	Before</a:t>
            </a:r>
            <a:endParaRPr lang="en-US" dirty="0"/>
          </a:p>
          <a:p>
            <a:pPr marL="603504" lvl="2" indent="0">
              <a:buNone/>
            </a:pPr>
            <a:r>
              <a:rPr lang="en-US" dirty="0"/>
              <a:t>BCNU	Be Seeing You</a:t>
            </a:r>
          </a:p>
          <a:p>
            <a:pPr marL="603504" lvl="2" indent="0">
              <a:buNone/>
            </a:pPr>
            <a:r>
              <a:rPr lang="en-US" dirty="0"/>
              <a:t>BK	</a:t>
            </a:r>
            <a:r>
              <a:rPr lang="en-US" dirty="0" smtClean="0"/>
              <a:t>	Back </a:t>
            </a:r>
            <a:r>
              <a:rPr lang="en-US" dirty="0"/>
              <a:t>or Break</a:t>
            </a:r>
          </a:p>
          <a:p>
            <a:pPr marL="603504" lvl="2" indent="0">
              <a:buNone/>
            </a:pPr>
            <a:r>
              <a:rPr lang="en-US" dirty="0"/>
              <a:t>BURO	QSL Bureau</a:t>
            </a:r>
          </a:p>
          <a:p>
            <a:pPr marL="603504" lvl="2" indent="0">
              <a:buNone/>
            </a:pPr>
            <a:r>
              <a:rPr lang="en-US" dirty="0"/>
              <a:t>CL	</a:t>
            </a:r>
            <a:r>
              <a:rPr lang="en-US" dirty="0" smtClean="0"/>
              <a:t>	Closing </a:t>
            </a:r>
            <a:r>
              <a:rPr lang="en-US" dirty="0"/>
              <a:t>Station </a:t>
            </a:r>
            <a:r>
              <a:rPr lang="en-US" dirty="0" smtClean="0"/>
              <a:t>Down (or Clear in final transmission)</a:t>
            </a:r>
            <a:endParaRPr lang="en-US" dirty="0"/>
          </a:p>
          <a:p>
            <a:pPr marL="603504" lvl="2" indent="0">
              <a:buNone/>
            </a:pPr>
            <a:r>
              <a:rPr lang="en-US" dirty="0"/>
              <a:t>CLDY	Cloudy</a:t>
            </a:r>
          </a:p>
          <a:p>
            <a:pPr marL="603504" lvl="2" indent="0">
              <a:buNone/>
            </a:pPr>
            <a:r>
              <a:rPr lang="en-US" dirty="0"/>
              <a:t>CLR	Clear</a:t>
            </a:r>
          </a:p>
          <a:p>
            <a:pPr marL="603504" lvl="2" indent="0">
              <a:buNone/>
            </a:pPr>
            <a:r>
              <a:rPr lang="en-US" dirty="0"/>
              <a:t>CONDX	Conditions</a:t>
            </a:r>
          </a:p>
          <a:p>
            <a:pPr marL="603504" lvl="2" indent="0">
              <a:buNone/>
            </a:pPr>
            <a:r>
              <a:rPr lang="en-US" dirty="0"/>
              <a:t>CONGRATS	Congratulations</a:t>
            </a:r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 Abbreviations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lvl="1" indent="0">
              <a:buNone/>
            </a:pPr>
            <a:r>
              <a:rPr lang="en-US" dirty="0"/>
              <a:t>CPY	</a:t>
            </a:r>
            <a:r>
              <a:rPr lang="en-US" dirty="0" smtClean="0"/>
              <a:t>	Copy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CQ	</a:t>
            </a:r>
            <a:r>
              <a:rPr lang="en-US" dirty="0" smtClean="0"/>
              <a:t>	General </a:t>
            </a:r>
            <a:r>
              <a:rPr lang="en-US" dirty="0"/>
              <a:t>Call for a QSO (Contact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r>
              <a:rPr lang="en-US" dirty="0" smtClean="0"/>
              <a:t>CUZ		Because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DE	</a:t>
            </a:r>
            <a:r>
              <a:rPr lang="en-US" dirty="0" smtClean="0"/>
              <a:t>	From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... W3AA de W3DF)</a:t>
            </a:r>
          </a:p>
          <a:p>
            <a:pPr marL="365760" lvl="1" indent="0">
              <a:buNone/>
            </a:pPr>
            <a:r>
              <a:rPr lang="en-US" dirty="0"/>
              <a:t>DSW	</a:t>
            </a:r>
            <a:r>
              <a:rPr lang="en-US" dirty="0" smtClean="0"/>
              <a:t>	See </a:t>
            </a:r>
            <a:r>
              <a:rPr lang="en-US" dirty="0"/>
              <a:t>You Again (Russian)</a:t>
            </a:r>
          </a:p>
          <a:p>
            <a:pPr marL="365760" lvl="1" indent="0">
              <a:buNone/>
            </a:pPr>
            <a:r>
              <a:rPr lang="en-US" dirty="0"/>
              <a:t>DWN	</a:t>
            </a:r>
            <a:r>
              <a:rPr lang="en-US" dirty="0" smtClean="0"/>
              <a:t>	Down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DX	</a:t>
            </a:r>
            <a:r>
              <a:rPr lang="en-US" dirty="0" smtClean="0"/>
              <a:t>	Long </a:t>
            </a:r>
            <a:r>
              <a:rPr lang="en-US" dirty="0"/>
              <a:t>Distance Contact, or a Rare Station</a:t>
            </a:r>
          </a:p>
          <a:p>
            <a:pPr marL="365760" lvl="1" indent="0">
              <a:buNone/>
            </a:pPr>
            <a:r>
              <a:rPr lang="en-US" dirty="0"/>
              <a:t>EL	</a:t>
            </a:r>
            <a:r>
              <a:rPr lang="en-US" dirty="0" smtClean="0"/>
              <a:t>	Element </a:t>
            </a:r>
            <a:r>
              <a:rPr lang="en-US" dirty="0"/>
              <a:t>(as in 3 EL Yagi)</a:t>
            </a:r>
          </a:p>
          <a:p>
            <a:pPr marL="365760" lvl="1" indent="0">
              <a:buNone/>
            </a:pPr>
            <a:r>
              <a:rPr lang="en-US" dirty="0"/>
              <a:t>ES	</a:t>
            </a:r>
            <a:r>
              <a:rPr lang="en-US" dirty="0" smtClean="0"/>
              <a:t>	And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FB	</a:t>
            </a:r>
            <a:r>
              <a:rPr lang="en-US" dirty="0" smtClean="0"/>
              <a:t>	Fine </a:t>
            </a:r>
            <a:r>
              <a:rPr lang="en-US" dirty="0"/>
              <a:t>Business (Ham jargon for very good)</a:t>
            </a:r>
          </a:p>
          <a:p>
            <a:pPr marL="365760" lvl="1" indent="0">
              <a:buNone/>
            </a:pPr>
            <a:r>
              <a:rPr lang="en-US" dirty="0"/>
              <a:t>FD	</a:t>
            </a:r>
            <a:r>
              <a:rPr lang="en-US" dirty="0" smtClean="0"/>
              <a:t>	Field </a:t>
            </a:r>
            <a:r>
              <a:rPr lang="en-US" dirty="0"/>
              <a:t>Day</a:t>
            </a:r>
          </a:p>
          <a:p>
            <a:pPr marL="365760" lvl="1" indent="0">
              <a:buNone/>
            </a:pPr>
            <a:r>
              <a:rPr lang="en-US" dirty="0"/>
              <a:t>FER	</a:t>
            </a:r>
            <a:r>
              <a:rPr lang="en-US" dirty="0" smtClean="0"/>
              <a:t>	For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FIST	</a:t>
            </a:r>
            <a:r>
              <a:rPr lang="en-US" dirty="0" smtClean="0"/>
              <a:t>	Unique </a:t>
            </a:r>
            <a:r>
              <a:rPr lang="en-US" dirty="0"/>
              <a:t>characteristic of an operator’s sending of CW</a:t>
            </a:r>
          </a:p>
          <a:p>
            <a:pPr marL="365760" lvl="1" indent="0">
              <a:buNone/>
            </a:pPr>
            <a:r>
              <a:rPr lang="en-US" dirty="0"/>
              <a:t>FONE	Phone (as in AM or SSB)</a:t>
            </a:r>
          </a:p>
          <a:p>
            <a:pPr marL="365760" lvl="1" indent="0">
              <a:buNone/>
            </a:pPr>
            <a:r>
              <a:rPr lang="en-US" dirty="0"/>
              <a:t>FM	</a:t>
            </a:r>
            <a:r>
              <a:rPr lang="en-US" dirty="0" smtClean="0"/>
              <a:t>	From </a:t>
            </a:r>
            <a:r>
              <a:rPr lang="en-US" dirty="0"/>
              <a:t>or Frequency Modulation</a:t>
            </a:r>
          </a:p>
          <a:p>
            <a:pPr marL="365760" lvl="1" indent="0">
              <a:buNone/>
            </a:pPr>
            <a:r>
              <a:rPr lang="en-US" dirty="0"/>
              <a:t>FREQ	Frequency</a:t>
            </a:r>
          </a:p>
          <a:p>
            <a:pPr marL="365760" lvl="1" indent="0">
              <a:buNone/>
            </a:pPr>
            <a:r>
              <a:rPr lang="en-US" dirty="0"/>
              <a:t>GA	</a:t>
            </a:r>
            <a:r>
              <a:rPr lang="en-US" dirty="0" smtClean="0"/>
              <a:t>	Good </a:t>
            </a:r>
            <a:r>
              <a:rPr lang="en-US" dirty="0"/>
              <a:t>Afternoon or Go Ahead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42085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sz="1800" dirty="0"/>
              <a:t>GB		Good Bye</a:t>
            </a:r>
          </a:p>
          <a:p>
            <a:pPr marL="365760" lvl="1" indent="0">
              <a:buNone/>
            </a:pPr>
            <a:r>
              <a:rPr lang="en-US" sz="1800" dirty="0" smtClean="0"/>
              <a:t>GD</a:t>
            </a:r>
            <a:r>
              <a:rPr lang="en-US" sz="1800" dirty="0"/>
              <a:t>	</a:t>
            </a:r>
            <a:r>
              <a:rPr lang="en-US" sz="1800" dirty="0" smtClean="0"/>
              <a:t>	Good </a:t>
            </a:r>
            <a:r>
              <a:rPr lang="en-US" sz="1800" dirty="0"/>
              <a:t>or Good Day</a:t>
            </a:r>
            <a:br>
              <a:rPr lang="en-US" sz="1800" dirty="0"/>
            </a:br>
            <a:r>
              <a:rPr lang="en-US" sz="1800" dirty="0"/>
              <a:t>GE	</a:t>
            </a:r>
            <a:r>
              <a:rPr lang="en-US" sz="1800" dirty="0" smtClean="0"/>
              <a:t>	Good </a:t>
            </a:r>
            <a:r>
              <a:rPr lang="en-US" sz="1800" dirty="0"/>
              <a:t>Evening</a:t>
            </a:r>
            <a:br>
              <a:rPr lang="en-US" sz="1800" dirty="0"/>
            </a:br>
            <a:r>
              <a:rPr lang="en-US" sz="1800" dirty="0"/>
              <a:t>GG	</a:t>
            </a:r>
            <a:r>
              <a:rPr lang="en-US" sz="1800" dirty="0" smtClean="0"/>
              <a:t>	Going</a:t>
            </a:r>
          </a:p>
          <a:p>
            <a:pPr marL="365760" lvl="1" indent="0">
              <a:buNone/>
            </a:pPr>
            <a:r>
              <a:rPr lang="en-US" sz="1800" dirty="0" smtClean="0"/>
              <a:t>GL		Good luck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GM	</a:t>
            </a:r>
            <a:r>
              <a:rPr lang="en-US" sz="1800" dirty="0" smtClean="0"/>
              <a:t>	Good </a:t>
            </a:r>
            <a:r>
              <a:rPr lang="en-US" sz="1800" dirty="0"/>
              <a:t>Morning</a:t>
            </a:r>
            <a:br>
              <a:rPr lang="en-US" sz="1800" dirty="0"/>
            </a:br>
            <a:r>
              <a:rPr lang="en-US" sz="1800" dirty="0"/>
              <a:t>GMT	</a:t>
            </a:r>
            <a:r>
              <a:rPr lang="en-US" sz="1800" dirty="0" smtClean="0"/>
              <a:t>	Greenwich </a:t>
            </a:r>
            <a:r>
              <a:rPr lang="en-US" sz="1800" dirty="0"/>
              <a:t>Mean Time (standard time used by hams)</a:t>
            </a:r>
            <a:br>
              <a:rPr lang="en-US" sz="1800" dirty="0"/>
            </a:br>
            <a:r>
              <a:rPr lang="en-US" sz="1800" dirty="0"/>
              <a:t>GN	</a:t>
            </a:r>
            <a:r>
              <a:rPr lang="en-US" sz="1800" dirty="0" smtClean="0"/>
              <a:t>	Good </a:t>
            </a:r>
            <a:r>
              <a:rPr lang="en-US" sz="1800" dirty="0"/>
              <a:t>Night</a:t>
            </a:r>
            <a:br>
              <a:rPr lang="en-US" sz="1800" dirty="0"/>
            </a:br>
            <a:r>
              <a:rPr lang="en-US" sz="1800" dirty="0"/>
              <a:t>GND	</a:t>
            </a:r>
            <a:r>
              <a:rPr lang="en-US" sz="1800" dirty="0" smtClean="0"/>
              <a:t>	Ground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GP	</a:t>
            </a:r>
            <a:r>
              <a:rPr lang="en-US" sz="1800" dirty="0" smtClean="0"/>
              <a:t>	Ground </a:t>
            </a:r>
            <a:r>
              <a:rPr lang="en-US" sz="1800" dirty="0"/>
              <a:t>Plane</a:t>
            </a:r>
            <a:br>
              <a:rPr lang="en-US" sz="1800" dirty="0"/>
            </a:br>
            <a:r>
              <a:rPr lang="en-US" sz="1800" dirty="0"/>
              <a:t>GUD	</a:t>
            </a:r>
            <a:r>
              <a:rPr lang="en-US" sz="1800" dirty="0" smtClean="0"/>
              <a:t>	Good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HAM	</a:t>
            </a:r>
            <a:r>
              <a:rPr lang="en-US" sz="1800" dirty="0" smtClean="0"/>
              <a:t>	Amateur </a:t>
            </a:r>
            <a:r>
              <a:rPr lang="en-US" sz="1800" dirty="0"/>
              <a:t>Radio Operator</a:t>
            </a:r>
            <a:br>
              <a:rPr lang="en-US" sz="1800" dirty="0"/>
            </a:br>
            <a:r>
              <a:rPr lang="en-US" sz="1800" dirty="0"/>
              <a:t>HI  </a:t>
            </a:r>
            <a:r>
              <a:rPr lang="en-US" sz="1800" dirty="0" err="1"/>
              <a:t>HI</a:t>
            </a:r>
            <a:r>
              <a:rPr lang="en-US" sz="1800" dirty="0"/>
              <a:t>	Laughter on CW </a:t>
            </a:r>
            <a:br>
              <a:rPr lang="en-US" sz="1800" dirty="0"/>
            </a:br>
            <a:r>
              <a:rPr lang="en-US" sz="1800" dirty="0"/>
              <a:t>HNY	</a:t>
            </a:r>
            <a:r>
              <a:rPr lang="en-US" sz="1800" dirty="0" smtClean="0"/>
              <a:t>	Happy </a:t>
            </a:r>
            <a:r>
              <a:rPr lang="en-US" sz="1800" dirty="0"/>
              <a:t>New Year</a:t>
            </a:r>
            <a:br>
              <a:rPr lang="en-US" sz="1800" dirty="0"/>
            </a:br>
            <a:r>
              <a:rPr lang="en-US" sz="1800" dirty="0"/>
              <a:t>HPE	</a:t>
            </a:r>
            <a:r>
              <a:rPr lang="en-US" sz="1800" dirty="0" smtClean="0"/>
              <a:t>	Hope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HR	</a:t>
            </a:r>
            <a:r>
              <a:rPr lang="en-US" sz="1800" dirty="0" smtClean="0"/>
              <a:t>	Here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32155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sz="1800" dirty="0"/>
              <a:t>HV		Have</a:t>
            </a:r>
            <a:br>
              <a:rPr lang="en-US" sz="1800" dirty="0"/>
            </a:br>
            <a:r>
              <a:rPr lang="en-US" sz="1800" dirty="0"/>
              <a:t>HW, HW?	How, or How Do You Copy Me</a:t>
            </a:r>
            <a:r>
              <a:rPr lang="en-US" sz="1800" dirty="0" smtClean="0"/>
              <a:t>?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II, II </a:t>
            </a:r>
            <a:r>
              <a:rPr lang="en-US" sz="1800" dirty="0" err="1"/>
              <a:t>II</a:t>
            </a:r>
            <a:r>
              <a:rPr lang="en-US" sz="1800" dirty="0"/>
              <a:t> </a:t>
            </a:r>
            <a:r>
              <a:rPr lang="en-US" sz="1800" dirty="0" err="1"/>
              <a:t>II</a:t>
            </a:r>
            <a:r>
              <a:rPr lang="en-US" sz="1800" dirty="0"/>
              <a:t>	Error</a:t>
            </a:r>
            <a:br>
              <a:rPr lang="en-US" sz="1800" dirty="0"/>
            </a:br>
            <a:r>
              <a:rPr lang="en-US" sz="1800" dirty="0"/>
              <a:t>K	</a:t>
            </a:r>
            <a:r>
              <a:rPr lang="en-US" sz="1800" dirty="0" smtClean="0"/>
              <a:t>	Please </a:t>
            </a:r>
            <a:r>
              <a:rPr lang="en-US" sz="1800" dirty="0"/>
              <a:t>Transmit</a:t>
            </a:r>
            <a:br>
              <a:rPr lang="en-US" sz="1800" dirty="0"/>
            </a:br>
            <a:r>
              <a:rPr lang="en-US" sz="1800" dirty="0"/>
              <a:t>KN	</a:t>
            </a:r>
            <a:r>
              <a:rPr lang="en-US" sz="1800" dirty="0" smtClean="0"/>
              <a:t>	Only </a:t>
            </a:r>
            <a:r>
              <a:rPr lang="en-US" sz="1800" dirty="0"/>
              <a:t>the station I am working should transmit</a:t>
            </a:r>
            <a:br>
              <a:rPr lang="en-US" sz="1800" dirty="0"/>
            </a:br>
            <a:r>
              <a:rPr lang="en-US" sz="1800" dirty="0"/>
              <a:t>KNW	</a:t>
            </a:r>
            <a:r>
              <a:rPr lang="en-US" sz="1800" dirty="0" smtClean="0"/>
              <a:t>	Know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LID	</a:t>
            </a:r>
            <a:r>
              <a:rPr lang="en-US" sz="1800" dirty="0" smtClean="0"/>
              <a:t>	Poor </a:t>
            </a:r>
            <a:r>
              <a:rPr lang="en-US" sz="1800" dirty="0"/>
              <a:t>Operator Don’t confuse with “SOLID”</a:t>
            </a:r>
            <a:br>
              <a:rPr lang="en-US" sz="1800" dirty="0"/>
            </a:br>
            <a:r>
              <a:rPr lang="en-US" sz="1800" dirty="0"/>
              <a:t>LP	</a:t>
            </a:r>
            <a:r>
              <a:rPr lang="en-US" sz="1800" dirty="0" smtClean="0"/>
              <a:t>	Log </a:t>
            </a:r>
            <a:r>
              <a:rPr lang="en-US" sz="1800" dirty="0"/>
              <a:t>Periodic (type of directional antenna) or Long Path</a:t>
            </a:r>
            <a:br>
              <a:rPr lang="en-US" sz="1800" dirty="0"/>
            </a:br>
            <a:r>
              <a:rPr lang="en-US" sz="1800" dirty="0"/>
              <a:t>LSB	</a:t>
            </a:r>
            <a:r>
              <a:rPr lang="en-US" sz="1800" dirty="0" smtClean="0"/>
              <a:t>	Lower </a:t>
            </a:r>
            <a:r>
              <a:rPr lang="en-US" sz="1800" dirty="0"/>
              <a:t>Sideband</a:t>
            </a:r>
            <a:br>
              <a:rPr lang="en-US" sz="1800" dirty="0"/>
            </a:br>
            <a:r>
              <a:rPr lang="en-US" sz="1800" dirty="0"/>
              <a:t>LW	</a:t>
            </a:r>
            <a:r>
              <a:rPr lang="en-US" sz="1800" dirty="0" smtClean="0"/>
              <a:t>	Long </a:t>
            </a:r>
            <a:r>
              <a:rPr lang="en-US" sz="1800" dirty="0"/>
              <a:t>Wire (type of antenna)</a:t>
            </a:r>
            <a:br>
              <a:rPr lang="en-US" sz="1800" dirty="0"/>
            </a:br>
            <a:r>
              <a:rPr lang="en-US" sz="1800" dirty="0"/>
              <a:t>MGR	</a:t>
            </a:r>
            <a:r>
              <a:rPr lang="en-US" sz="1800" dirty="0" smtClean="0"/>
              <a:t>	QSL </a:t>
            </a:r>
            <a:r>
              <a:rPr lang="en-US" sz="1800" dirty="0"/>
              <a:t>Manager</a:t>
            </a:r>
            <a:br>
              <a:rPr lang="en-US" sz="1800" dirty="0"/>
            </a:br>
            <a:r>
              <a:rPr lang="en-US" sz="1800" dirty="0"/>
              <a:t>MNI, MANI	Many</a:t>
            </a:r>
            <a:br>
              <a:rPr lang="en-US" sz="1800" dirty="0"/>
            </a:br>
            <a:r>
              <a:rPr lang="en-US" sz="1800" dirty="0"/>
              <a:t>MSG	</a:t>
            </a:r>
            <a:r>
              <a:rPr lang="en-US" sz="1800" dirty="0" smtClean="0"/>
              <a:t>	Message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MULT	Multiplier</a:t>
            </a:r>
            <a:br>
              <a:rPr lang="en-US" sz="1800" dirty="0"/>
            </a:br>
            <a:r>
              <a:rPr lang="en-US" sz="1800" dirty="0"/>
              <a:t>N	</a:t>
            </a:r>
            <a:r>
              <a:rPr lang="en-US" sz="1800" dirty="0" smtClean="0"/>
              <a:t>	No </a:t>
            </a:r>
            <a:r>
              <a:rPr lang="en-US" sz="1800" dirty="0"/>
              <a:t>or the number 9. (599 IS 5NN IN MORSE)</a:t>
            </a:r>
            <a:br>
              <a:rPr lang="en-US" sz="1800" dirty="0"/>
            </a:br>
            <a:r>
              <a:rPr lang="en-US" sz="1800" dirty="0"/>
              <a:t>NIL	</a:t>
            </a:r>
            <a:r>
              <a:rPr lang="en-US" sz="1800" dirty="0" smtClean="0"/>
              <a:t>	Nothing </a:t>
            </a:r>
            <a:r>
              <a:rPr lang="en-US" sz="1800" dirty="0"/>
              <a:t>Heard or No Copy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30941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dirty="0"/>
              <a:t>NW		Now </a:t>
            </a:r>
            <a:br>
              <a:rPr lang="en-US" sz="1800" dirty="0"/>
            </a:br>
            <a:r>
              <a:rPr lang="en-US" sz="1800" dirty="0"/>
              <a:t>OM		Old Man (Ham jargon for an experienced operator)</a:t>
            </a:r>
            <a:br>
              <a:rPr lang="en-US" sz="1800" dirty="0"/>
            </a:br>
            <a:r>
              <a:rPr lang="en-US" sz="1800" dirty="0"/>
              <a:t>OP	Operator, or Name</a:t>
            </a:r>
            <a:br>
              <a:rPr lang="en-US" sz="1800" dirty="0"/>
            </a:br>
            <a:r>
              <a:rPr lang="en-US" sz="1800" dirty="0"/>
              <a:t>OPR	Operator or Operate</a:t>
            </a:r>
            <a:br>
              <a:rPr lang="en-US" sz="1800" dirty="0"/>
            </a:br>
            <a:r>
              <a:rPr lang="en-US" sz="1800" dirty="0"/>
              <a:t>PSE	Please</a:t>
            </a:r>
            <a:br>
              <a:rPr lang="en-US" sz="1800" dirty="0"/>
            </a:br>
            <a:r>
              <a:rPr lang="en-US" sz="1800" dirty="0"/>
              <a:t>PWR	Power</a:t>
            </a:r>
            <a:br>
              <a:rPr lang="en-US" sz="1800" dirty="0"/>
            </a:br>
            <a:r>
              <a:rPr lang="en-US" sz="1800" dirty="0"/>
              <a:t>QRL	The frequency is busy	Is the frequency busy?</a:t>
            </a:r>
            <a:br>
              <a:rPr lang="en-US" sz="1800" dirty="0"/>
            </a:br>
            <a:r>
              <a:rPr lang="en-US" sz="1800" dirty="0"/>
              <a:t>QRM	Your transmission is being interfered </a:t>
            </a:r>
            <a:r>
              <a:rPr lang="en-US" sz="1800" dirty="0" smtClean="0"/>
              <a:t>with.</a:t>
            </a:r>
            <a:r>
              <a:rPr lang="en-US" sz="1800" dirty="0"/>
              <a:t>	Is my </a:t>
            </a:r>
            <a:r>
              <a:rPr lang="en-US" sz="1800" dirty="0" smtClean="0"/>
              <a:t>	transmission </a:t>
            </a:r>
            <a:r>
              <a:rPr lang="en-US" sz="1800" dirty="0"/>
              <a:t>being interfered with?</a:t>
            </a:r>
            <a:br>
              <a:rPr lang="en-US" sz="1800" dirty="0"/>
            </a:br>
            <a:r>
              <a:rPr lang="en-US" sz="1800" dirty="0"/>
              <a:t>QRN	I am troubled by </a:t>
            </a:r>
            <a:r>
              <a:rPr lang="en-US" sz="1800" dirty="0" smtClean="0"/>
              <a:t>static.</a:t>
            </a:r>
            <a:r>
              <a:rPr lang="en-US" sz="1800" dirty="0"/>
              <a:t>	Are you troubled by static?</a:t>
            </a:r>
            <a:br>
              <a:rPr lang="en-US" sz="1800" dirty="0"/>
            </a:br>
            <a:r>
              <a:rPr lang="en-US" sz="1800" dirty="0"/>
              <a:t>QRO	Increase power.  	Should I increase power?</a:t>
            </a:r>
            <a:br>
              <a:rPr lang="en-US" sz="1800" dirty="0"/>
            </a:br>
            <a:r>
              <a:rPr lang="en-US" sz="1800" dirty="0"/>
              <a:t>QRP	Decrease power.  Also a station using low power	Should I </a:t>
            </a:r>
            <a:r>
              <a:rPr lang="en-US" sz="1800" dirty="0" smtClean="0"/>
              <a:t>	decrease </a:t>
            </a:r>
            <a:r>
              <a:rPr lang="en-US" sz="1800" dirty="0"/>
              <a:t>power?</a:t>
            </a:r>
            <a:br>
              <a:rPr lang="en-US" sz="1800" dirty="0"/>
            </a:br>
            <a:r>
              <a:rPr lang="en-US" sz="1800" dirty="0"/>
              <a:t>QRQ	Send </a:t>
            </a:r>
            <a:r>
              <a:rPr lang="en-US" sz="1800" dirty="0" smtClean="0"/>
              <a:t>faster.</a:t>
            </a:r>
            <a:r>
              <a:rPr lang="en-US" sz="1800" dirty="0"/>
              <a:t>	Should I send faster?</a:t>
            </a:r>
            <a:br>
              <a:rPr lang="en-US" sz="1800" dirty="0"/>
            </a:br>
            <a:r>
              <a:rPr lang="en-US" sz="1800" dirty="0"/>
              <a:t>QRS	Send </a:t>
            </a:r>
            <a:r>
              <a:rPr lang="en-US" sz="1800" dirty="0" smtClean="0"/>
              <a:t>slower.</a:t>
            </a:r>
            <a:r>
              <a:rPr lang="en-US" sz="1800" dirty="0"/>
              <a:t>	Should I send slower?</a:t>
            </a:r>
            <a:br>
              <a:rPr lang="en-US" sz="1800" dirty="0"/>
            </a:br>
            <a:r>
              <a:rPr lang="en-US" sz="1800" dirty="0"/>
              <a:t>QRT	Stop </a:t>
            </a:r>
            <a:r>
              <a:rPr lang="en-US" sz="1800" dirty="0" smtClean="0"/>
              <a:t>transmitting.</a:t>
            </a:r>
            <a:r>
              <a:rPr lang="en-US" sz="1800" dirty="0"/>
              <a:t>	Should I stop transmitting?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15267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62500" lnSpcReduction="20000"/>
          </a:bodyPr>
          <a:lstStyle/>
          <a:p>
            <a:pPr marL="365760" lvl="1" indent="0">
              <a:lnSpc>
                <a:spcPct val="120000"/>
              </a:lnSpc>
              <a:buNone/>
            </a:pPr>
            <a:r>
              <a:rPr lang="en-US" sz="3200" dirty="0"/>
              <a:t>QRU	I don’t have anything more.  Do you have anything more?</a:t>
            </a:r>
            <a:br>
              <a:rPr lang="en-US" sz="3200" dirty="0"/>
            </a:br>
            <a:r>
              <a:rPr lang="en-US" sz="3200" dirty="0"/>
              <a:t>QRV	I am ready.	Are you ready? </a:t>
            </a:r>
            <a:r>
              <a:rPr lang="en-US" sz="2900" dirty="0" smtClean="0"/>
              <a:t>QRX</a:t>
            </a:r>
            <a:r>
              <a:rPr lang="en-US" sz="2900" dirty="0"/>
              <a:t>	</a:t>
            </a:r>
            <a:r>
              <a:rPr lang="en-US" sz="2900" dirty="0" smtClean="0"/>
              <a:t>	Please </a:t>
            </a:r>
            <a:r>
              <a:rPr lang="en-US" sz="2900" dirty="0"/>
              <a:t>standby for ...	Should I standby?</a:t>
            </a:r>
            <a:br>
              <a:rPr lang="en-US" sz="2900" dirty="0"/>
            </a:br>
            <a:r>
              <a:rPr lang="en-US" sz="2900" dirty="0"/>
              <a:t>QRZ	</a:t>
            </a:r>
            <a:r>
              <a:rPr lang="en-US" sz="2900" dirty="0" smtClean="0"/>
              <a:t>	You </a:t>
            </a:r>
            <a:r>
              <a:rPr lang="en-US" sz="2900" dirty="0"/>
              <a:t>are being called by ...	Who is calling me?</a:t>
            </a:r>
            <a:br>
              <a:rPr lang="en-US" sz="2900" dirty="0"/>
            </a:br>
            <a:r>
              <a:rPr lang="en-US" sz="2900" dirty="0"/>
              <a:t>QSB	</a:t>
            </a:r>
            <a:r>
              <a:rPr lang="en-US" sz="2900" dirty="0" smtClean="0"/>
              <a:t>	Your </a:t>
            </a:r>
            <a:r>
              <a:rPr lang="en-US" sz="2900" dirty="0"/>
              <a:t>signal is fading	Is my signal fading?</a:t>
            </a:r>
            <a:br>
              <a:rPr lang="en-US" sz="2900" dirty="0"/>
            </a:br>
            <a:r>
              <a:rPr lang="en-US" sz="2900" dirty="0"/>
              <a:t>QSK	</a:t>
            </a:r>
            <a:r>
              <a:rPr lang="en-US" sz="2900" dirty="0" smtClean="0"/>
              <a:t>	I </a:t>
            </a:r>
            <a:r>
              <a:rPr lang="en-US" sz="2900" dirty="0"/>
              <a:t>can operate break-in	Can you operate break-in?</a:t>
            </a:r>
            <a:br>
              <a:rPr lang="en-US" sz="2900" dirty="0"/>
            </a:br>
            <a:r>
              <a:rPr lang="en-US" sz="2900" dirty="0"/>
              <a:t>QSL	</a:t>
            </a:r>
            <a:r>
              <a:rPr lang="en-US" sz="2900" dirty="0" smtClean="0"/>
              <a:t>	I </a:t>
            </a:r>
            <a:r>
              <a:rPr lang="en-US" sz="2900" dirty="0"/>
              <a:t>acknowledge receipt	Do you acknowledge receipt?</a:t>
            </a:r>
            <a:br>
              <a:rPr lang="en-US" sz="2900" dirty="0"/>
            </a:br>
            <a:r>
              <a:rPr lang="en-US" sz="2900" dirty="0" smtClean="0"/>
              <a:t>QSO	</a:t>
            </a:r>
            <a:r>
              <a:rPr lang="en-US" sz="2900" dirty="0"/>
              <a:t>	I can communicate with ...  Can you communicate with </a:t>
            </a:r>
            <a:r>
              <a:rPr lang="en-US" sz="2900" dirty="0" smtClean="0"/>
              <a:t>		...?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 smtClean="0"/>
              <a:t>QSY</a:t>
            </a:r>
            <a:r>
              <a:rPr lang="en-US" sz="2900" dirty="0"/>
              <a:t>	</a:t>
            </a:r>
            <a:r>
              <a:rPr lang="en-US" sz="2900" dirty="0" smtClean="0"/>
              <a:t>	I </a:t>
            </a:r>
            <a:r>
              <a:rPr lang="en-US" sz="2900" dirty="0"/>
              <a:t>will change my transmit frequency	Should I </a:t>
            </a:r>
            <a:r>
              <a:rPr lang="en-US" sz="2900" dirty="0" smtClean="0"/>
              <a:t>		change </a:t>
            </a:r>
            <a:r>
              <a:rPr lang="en-US" sz="2900" dirty="0"/>
              <a:t>my transmit frequency?</a:t>
            </a:r>
          </a:p>
          <a:p>
            <a:pPr marL="365760" lvl="1" indent="0">
              <a:buNone/>
            </a:pPr>
            <a:r>
              <a:rPr lang="en-US" sz="2900" dirty="0"/>
              <a:t>QTH	</a:t>
            </a:r>
            <a:r>
              <a:rPr lang="en-US" sz="2900" dirty="0" smtClean="0"/>
              <a:t>	My </a:t>
            </a:r>
            <a:r>
              <a:rPr lang="en-US" sz="2900" dirty="0"/>
              <a:t>location is ...	What is your location?</a:t>
            </a:r>
          </a:p>
          <a:p>
            <a:pPr marL="365760" lvl="1" indent="0">
              <a:buNone/>
            </a:pPr>
            <a:r>
              <a:rPr lang="en-US" sz="2900" dirty="0"/>
              <a:t>R, RR	Message Received or Correct, or Roger (affirmative)</a:t>
            </a:r>
          </a:p>
          <a:p>
            <a:pPr marL="365760" lvl="1" indent="0">
              <a:buNone/>
            </a:pPr>
            <a:r>
              <a:rPr lang="en-US" sz="2900" dirty="0"/>
              <a:t>RCVR	Receiver</a:t>
            </a:r>
          </a:p>
          <a:p>
            <a:pPr marL="365760" lvl="1" indent="0">
              <a:buNone/>
            </a:pPr>
            <a:r>
              <a:rPr lang="en-US" sz="2900" dirty="0"/>
              <a:t>RIG	</a:t>
            </a:r>
            <a:r>
              <a:rPr lang="en-US" sz="2900" dirty="0" smtClean="0"/>
              <a:t>	Equipment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RPRT or RPT	Report or Repeat</a:t>
            </a:r>
          </a:p>
          <a:p>
            <a:pPr marL="109728" indent="0">
              <a:buNone/>
            </a:pPr>
            <a:r>
              <a:rPr lang="en-US" sz="1900" dirty="0"/>
              <a:t/>
            </a:r>
            <a:br>
              <a:rPr lang="en-US" sz="1900" dirty="0"/>
            </a:br>
            <a:endParaRPr lang="en-US" sz="19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29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lvl="1" indent="0">
              <a:buNone/>
            </a:pPr>
            <a:r>
              <a:rPr lang="en-US" sz="2900" dirty="0"/>
              <a:t>RX		Receiver</a:t>
            </a:r>
          </a:p>
          <a:p>
            <a:pPr marL="365760" lvl="1" indent="0">
              <a:buNone/>
            </a:pPr>
            <a:r>
              <a:rPr lang="en-US" sz="2900" dirty="0"/>
              <a:t>SHUD	Should</a:t>
            </a:r>
          </a:p>
          <a:p>
            <a:pPr marL="365760" lvl="1" indent="0">
              <a:buNone/>
            </a:pPr>
            <a:r>
              <a:rPr lang="en-US" sz="2900" dirty="0" smtClean="0"/>
              <a:t>SIG</a:t>
            </a:r>
            <a:r>
              <a:rPr lang="en-US" sz="2900" dirty="0"/>
              <a:t>	</a:t>
            </a:r>
            <a:r>
              <a:rPr lang="en-US" sz="2900" dirty="0" smtClean="0"/>
              <a:t>	Signal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SK	</a:t>
            </a:r>
            <a:r>
              <a:rPr lang="en-US" sz="2900" dirty="0" smtClean="0"/>
              <a:t>	This </a:t>
            </a:r>
            <a:r>
              <a:rPr lang="en-US" sz="2900" dirty="0"/>
              <a:t>is my last transmission</a:t>
            </a:r>
          </a:p>
          <a:p>
            <a:pPr marL="365760" lvl="1" indent="0">
              <a:buNone/>
            </a:pPr>
            <a:r>
              <a:rPr lang="en-US" sz="2900" dirty="0"/>
              <a:t>SKED	Schedule</a:t>
            </a:r>
          </a:p>
          <a:p>
            <a:pPr marL="365760" lvl="1" indent="0">
              <a:buNone/>
            </a:pPr>
            <a:r>
              <a:rPr lang="en-US" sz="2900" dirty="0"/>
              <a:t>SP	</a:t>
            </a:r>
            <a:r>
              <a:rPr lang="en-US" sz="2900" dirty="0" smtClean="0"/>
              <a:t>	Short </a:t>
            </a:r>
            <a:r>
              <a:rPr lang="en-US" sz="2900" dirty="0"/>
              <a:t>Path</a:t>
            </a:r>
          </a:p>
          <a:p>
            <a:pPr marL="365760" lvl="1" indent="0">
              <a:buNone/>
            </a:pPr>
            <a:r>
              <a:rPr lang="en-US" sz="2900" dirty="0"/>
              <a:t>SRI	</a:t>
            </a:r>
            <a:r>
              <a:rPr lang="en-US" sz="2900" dirty="0" smtClean="0"/>
              <a:t>	Sorry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STN	</a:t>
            </a:r>
            <a:r>
              <a:rPr lang="en-US" sz="2900" dirty="0" smtClean="0"/>
              <a:t>	Station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SWL	</a:t>
            </a:r>
            <a:r>
              <a:rPr lang="en-US" sz="2900" dirty="0" smtClean="0"/>
              <a:t>	Short </a:t>
            </a:r>
            <a:r>
              <a:rPr lang="en-US" sz="2900" dirty="0"/>
              <a:t>Wave </a:t>
            </a:r>
            <a:r>
              <a:rPr lang="en-US" sz="2900" dirty="0" err="1"/>
              <a:t>Listner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T	</a:t>
            </a:r>
            <a:r>
              <a:rPr lang="en-US" sz="2900" dirty="0" smtClean="0"/>
              <a:t>	Short </a:t>
            </a:r>
            <a:r>
              <a:rPr lang="en-US" sz="2900" dirty="0"/>
              <a:t>hand for the number Zero</a:t>
            </a:r>
          </a:p>
          <a:p>
            <a:pPr marL="365760" lvl="1" indent="0">
              <a:buNone/>
            </a:pPr>
            <a:r>
              <a:rPr lang="en-US" sz="2900" dirty="0"/>
              <a:t>TEMP	Temperature</a:t>
            </a:r>
          </a:p>
          <a:p>
            <a:pPr marL="365760" lvl="1" indent="0">
              <a:buNone/>
            </a:pPr>
            <a:r>
              <a:rPr lang="en-US" sz="2900" dirty="0"/>
              <a:t>TEST	</a:t>
            </a:r>
            <a:r>
              <a:rPr lang="en-US" sz="2900" dirty="0" smtClean="0"/>
              <a:t>	Contest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TIL	</a:t>
            </a:r>
            <a:r>
              <a:rPr lang="en-US" sz="2900" dirty="0" smtClean="0"/>
              <a:t>	Until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TKS	</a:t>
            </a:r>
            <a:r>
              <a:rPr lang="en-US" sz="2900" dirty="0" smtClean="0"/>
              <a:t>	Thanks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TCVR	Transceiver</a:t>
            </a:r>
          </a:p>
          <a:p>
            <a:pPr marL="365760" lvl="1" indent="0">
              <a:buNone/>
            </a:pPr>
            <a:r>
              <a:rPr lang="en-US" sz="2900" dirty="0"/>
              <a:t>TT	</a:t>
            </a:r>
            <a:r>
              <a:rPr lang="en-US" sz="2900" dirty="0" smtClean="0"/>
              <a:t>	That</a:t>
            </a:r>
            <a:endParaRPr lang="en-US" sz="2900" dirty="0"/>
          </a:p>
          <a:p>
            <a:pPr marL="365760" lvl="1" indent="0">
              <a:buNone/>
            </a:pPr>
            <a:r>
              <a:rPr lang="en-US" sz="2900" dirty="0"/>
              <a:t>TU	</a:t>
            </a:r>
            <a:r>
              <a:rPr lang="en-US" sz="2900" dirty="0" smtClean="0"/>
              <a:t>	Thank </a:t>
            </a:r>
            <a:r>
              <a:rPr lang="en-US" sz="2900" dirty="0"/>
              <a:t>You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27455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lvl="1" indent="0">
              <a:buNone/>
            </a:pPr>
            <a:r>
              <a:rPr lang="en-US" sz="2900" dirty="0"/>
              <a:t>TX		Transmitter</a:t>
            </a:r>
          </a:p>
          <a:p>
            <a:pPr marL="365760" lvl="1" indent="0">
              <a:buNone/>
            </a:pPr>
            <a:r>
              <a:rPr lang="en-US" sz="2900" dirty="0"/>
              <a:t>TNX		Thanks</a:t>
            </a:r>
          </a:p>
          <a:p>
            <a:pPr marL="365760" lvl="1" indent="0">
              <a:buNone/>
            </a:pPr>
            <a:r>
              <a:rPr lang="en-US" sz="2900" dirty="0"/>
              <a:t>U		You</a:t>
            </a:r>
          </a:p>
          <a:p>
            <a:pPr marL="365760" lvl="1" indent="0">
              <a:buNone/>
            </a:pPr>
            <a:r>
              <a:rPr lang="en-US" sz="2900" dirty="0"/>
              <a:t>UR		Your</a:t>
            </a:r>
          </a:p>
          <a:p>
            <a:pPr marL="365760" lvl="1" indent="0">
              <a:buNone/>
            </a:pPr>
            <a:r>
              <a:rPr lang="en-US" sz="2900" dirty="0"/>
              <a:t>USB		Upper Sideband</a:t>
            </a:r>
          </a:p>
          <a:p>
            <a:pPr marL="365760" lvl="1" indent="0">
              <a:buNone/>
            </a:pPr>
            <a:r>
              <a:rPr lang="en-US" sz="2900" dirty="0"/>
              <a:t>UTC		Universal Time Coordinated (same as GMT)</a:t>
            </a:r>
          </a:p>
          <a:p>
            <a:pPr marL="365760" lvl="1" indent="0">
              <a:buNone/>
            </a:pPr>
            <a:r>
              <a:rPr lang="en-US" sz="2900" dirty="0"/>
              <a:t>VERT		Vertical Antenna</a:t>
            </a:r>
          </a:p>
          <a:p>
            <a:pPr marL="365760" lvl="1" indent="0">
              <a:buNone/>
            </a:pPr>
            <a:r>
              <a:rPr lang="en-US" sz="2900" dirty="0"/>
              <a:t>VFO		Variable Frequency Oscillator</a:t>
            </a:r>
          </a:p>
          <a:p>
            <a:pPr marL="365760" lvl="1" indent="0">
              <a:buNone/>
            </a:pPr>
            <a:r>
              <a:rPr lang="en-US" sz="2900" dirty="0"/>
              <a:t>VY		Very</a:t>
            </a:r>
          </a:p>
          <a:p>
            <a:pPr marL="365760" lvl="1" indent="0">
              <a:buNone/>
            </a:pPr>
            <a:r>
              <a:rPr lang="en-US" sz="2900" dirty="0"/>
              <a:t>W		Watts</a:t>
            </a:r>
          </a:p>
          <a:p>
            <a:pPr marL="365760" lvl="1" indent="0">
              <a:buNone/>
            </a:pPr>
            <a:r>
              <a:rPr lang="en-US" sz="2900" dirty="0"/>
              <a:t>WID		With</a:t>
            </a:r>
          </a:p>
          <a:p>
            <a:pPr marL="365760" lvl="1" indent="0">
              <a:buNone/>
            </a:pPr>
            <a:r>
              <a:rPr lang="en-US" sz="2900" dirty="0"/>
              <a:t>WKD		Worked (Ham jargon for making a contact with a station)</a:t>
            </a:r>
          </a:p>
          <a:p>
            <a:pPr marL="365760" lvl="1" indent="0">
              <a:buNone/>
            </a:pPr>
            <a:r>
              <a:rPr lang="en-US" sz="2900" dirty="0"/>
              <a:t>WKG		Working</a:t>
            </a:r>
          </a:p>
          <a:p>
            <a:pPr marL="365760" lvl="1" indent="0">
              <a:buNone/>
            </a:pPr>
            <a:r>
              <a:rPr lang="en-US" sz="2900" dirty="0"/>
              <a:t>WPM		Words Per Minute (a measure of code speed)</a:t>
            </a:r>
          </a:p>
          <a:p>
            <a:pPr marL="365760" lvl="1" indent="0">
              <a:buNone/>
            </a:pPr>
            <a:r>
              <a:rPr lang="en-US" sz="2900" dirty="0"/>
              <a:t>WRK		Work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27798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1" indent="0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r>
              <a:rPr lang="en-US" sz="1700" dirty="0"/>
              <a:t>WUD		Would</a:t>
            </a:r>
          </a:p>
          <a:p>
            <a:pPr marL="109728" lvl="1" indent="0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r>
              <a:rPr lang="en-US" sz="1700" dirty="0"/>
              <a:t>WX		Weather</a:t>
            </a:r>
          </a:p>
          <a:p>
            <a:pPr marL="109728" lvl="1" indent="0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r>
              <a:rPr lang="en-US" sz="1700" dirty="0"/>
              <a:t>XCVR		Transceiver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 smtClean="0"/>
              <a:t>XMTR</a:t>
            </a:r>
            <a:r>
              <a:rPr lang="en-US" sz="1700" dirty="0"/>
              <a:t>	</a:t>
            </a:r>
            <a:r>
              <a:rPr lang="en-US" sz="1700" dirty="0" smtClean="0"/>
              <a:t>	Transmitter</a:t>
            </a:r>
            <a:endParaRPr lang="en-US" sz="1700" dirty="0"/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/>
              <a:t>XTAL	</a:t>
            </a:r>
            <a:r>
              <a:rPr lang="en-US" sz="1700" dirty="0" smtClean="0"/>
              <a:t>	Crystal</a:t>
            </a:r>
            <a:endParaRPr lang="en-US" sz="1700" dirty="0"/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/>
              <a:t>XYL	</a:t>
            </a:r>
            <a:r>
              <a:rPr lang="en-US" sz="1700" dirty="0" smtClean="0"/>
              <a:t>	Wife </a:t>
            </a:r>
            <a:endParaRPr lang="en-US" sz="1700" dirty="0"/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/>
              <a:t>YL	</a:t>
            </a:r>
            <a:r>
              <a:rPr lang="en-US" sz="1700" dirty="0" smtClean="0"/>
              <a:t>	Young </a:t>
            </a:r>
            <a:r>
              <a:rPr lang="en-US" sz="1700" dirty="0"/>
              <a:t>Lady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/>
              <a:t>Z	</a:t>
            </a:r>
            <a:r>
              <a:rPr lang="en-US" sz="1700" dirty="0" smtClean="0"/>
              <a:t>	Zulu</a:t>
            </a:r>
            <a:r>
              <a:rPr lang="en-US" sz="1700" dirty="0"/>
              <a:t>, GMT, or UTC Time (all the same)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US" sz="1700" dirty="0"/>
              <a:t>ZZ	</a:t>
            </a:r>
            <a:r>
              <a:rPr lang="en-US" sz="1700" dirty="0" smtClean="0"/>
              <a:t>	Sleep</a:t>
            </a:r>
            <a:endParaRPr lang="en-US" sz="17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CW Abbreviations</a:t>
            </a:r>
          </a:p>
        </p:txBody>
      </p:sp>
    </p:spTree>
    <p:extLst>
      <p:ext uri="{BB962C8B-B14F-4D97-AF65-F5344CB8AC3E}">
        <p14:creationId xmlns:p14="http://schemas.microsoft.com/office/powerpoint/2010/main" val="496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Towards the Top of the CW </a:t>
            </a:r>
            <a:r>
              <a:rPr lang="en-US" dirty="0" smtClean="0"/>
              <a:t>Sub-band</a:t>
            </a:r>
          </a:p>
          <a:p>
            <a:pPr lvl="1"/>
            <a:r>
              <a:rPr lang="en-US" dirty="0" smtClean="0"/>
              <a:t>Typically 50 to about 70 </a:t>
            </a:r>
            <a:r>
              <a:rPr lang="en-US" dirty="0" err="1" smtClean="0"/>
              <a:t>Khz</a:t>
            </a:r>
            <a:r>
              <a:rPr lang="en-US" dirty="0" smtClean="0"/>
              <a:t> above band edge</a:t>
            </a:r>
          </a:p>
          <a:p>
            <a:pPr lvl="1"/>
            <a:r>
              <a:rPr lang="en-US" dirty="0" smtClean="0"/>
              <a:t>Slowest CW</a:t>
            </a:r>
          </a:p>
          <a:p>
            <a:pPr lvl="1"/>
            <a:r>
              <a:rPr lang="en-US" dirty="0" smtClean="0"/>
              <a:t>Less QRM</a:t>
            </a:r>
          </a:p>
          <a:p>
            <a:r>
              <a:rPr lang="en-US" dirty="0" smtClean="0"/>
              <a:t>Stay below the unofficial Data frequencies (RTTY, FT8,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Band Plan – Where are the CW Stations?</a:t>
            </a:r>
          </a:p>
        </p:txBody>
      </p:sp>
      <p:pic>
        <p:nvPicPr>
          <p:cNvPr id="2051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3733800" cy="248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4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CQ </a:t>
            </a:r>
            <a:r>
              <a:rPr lang="en-US" dirty="0" err="1" smtClean="0"/>
              <a:t>CQ</a:t>
            </a:r>
            <a:r>
              <a:rPr lang="en-US" dirty="0" smtClean="0"/>
              <a:t> </a:t>
            </a:r>
            <a:r>
              <a:rPr lang="en-US" dirty="0" err="1" smtClean="0"/>
              <a:t>CQ</a:t>
            </a:r>
            <a:r>
              <a:rPr lang="en-US" dirty="0" smtClean="0"/>
              <a:t> </a:t>
            </a:r>
            <a:r>
              <a:rPr lang="en-US" dirty="0" err="1" smtClean="0"/>
              <a:t>CQ</a:t>
            </a:r>
            <a:r>
              <a:rPr lang="en-US" dirty="0" smtClean="0"/>
              <a:t> DE W2XYZ </a:t>
            </a:r>
            <a:r>
              <a:rPr lang="en-US" dirty="0" err="1" smtClean="0"/>
              <a:t>W2XYZ</a:t>
            </a:r>
            <a:r>
              <a:rPr lang="en-US" dirty="0" smtClean="0"/>
              <a:t> K</a:t>
            </a:r>
          </a:p>
          <a:p>
            <a:pPr lvl="1"/>
            <a:r>
              <a:rPr lang="en-US" dirty="0" smtClean="0"/>
              <a:t>Number of repeats is up to the operator</a:t>
            </a:r>
          </a:p>
          <a:p>
            <a:r>
              <a:rPr lang="en-US" dirty="0" smtClean="0"/>
              <a:t>Answer at calling station’s speed or slower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Not Faster</a:t>
            </a:r>
          </a:p>
          <a:p>
            <a:pPr lvl="1"/>
            <a:r>
              <a:rPr lang="en-US" dirty="0" smtClean="0"/>
              <a:t>Send his/her call once “DE” your call twice then “K”</a:t>
            </a:r>
          </a:p>
          <a:p>
            <a:r>
              <a:rPr lang="en-US" dirty="0" smtClean="0"/>
              <a:t>If you call the CQ, first send “QRZ DE K2OID” to be sure the frequency is clear</a:t>
            </a:r>
          </a:p>
          <a:p>
            <a:pPr lvl="1"/>
            <a:r>
              <a:rPr lang="en-US" dirty="0" smtClean="0"/>
              <a:t>I suggest CQ </a:t>
            </a:r>
            <a:r>
              <a:rPr lang="en-US" dirty="0" err="1" smtClean="0"/>
              <a:t>CQ</a:t>
            </a:r>
            <a:r>
              <a:rPr lang="en-US" dirty="0" smtClean="0"/>
              <a:t> </a:t>
            </a:r>
            <a:r>
              <a:rPr lang="en-US" dirty="0" err="1" smtClean="0"/>
              <a:t>CQ</a:t>
            </a:r>
            <a:r>
              <a:rPr lang="en-US" dirty="0" smtClean="0"/>
              <a:t> DE K2OID repeated twice then “K”</a:t>
            </a:r>
          </a:p>
          <a:p>
            <a:pPr lvl="1"/>
            <a:r>
              <a:rPr lang="en-US" dirty="0" smtClean="0"/>
              <a:t>Ideally you want only 1 answer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Initiate a Contact</a:t>
            </a:r>
            <a:endParaRPr lang="en-US" dirty="0"/>
          </a:p>
        </p:txBody>
      </p:sp>
      <p:pic>
        <p:nvPicPr>
          <p:cNvPr id="1026" name="Picture 2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10200"/>
            <a:ext cx="287682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call:</a:t>
            </a:r>
          </a:p>
          <a:p>
            <a:pPr lvl="1"/>
            <a:r>
              <a:rPr lang="en-US" dirty="0" smtClean="0"/>
              <a:t>CQ CQ </a:t>
            </a:r>
            <a:r>
              <a:rPr lang="en-US" dirty="0" err="1" smtClean="0"/>
              <a:t>CQ</a:t>
            </a:r>
            <a:r>
              <a:rPr lang="en-US" dirty="0" smtClean="0"/>
              <a:t> DE W2XYZ K</a:t>
            </a:r>
          </a:p>
          <a:p>
            <a:r>
              <a:rPr lang="en-US" dirty="0" smtClean="0"/>
              <a:t>My Answer:</a:t>
            </a:r>
          </a:p>
          <a:p>
            <a:pPr lvl="1"/>
            <a:r>
              <a:rPr lang="en-US" dirty="0" smtClean="0"/>
              <a:t>W2XYZ DE K2OID </a:t>
            </a:r>
            <a:r>
              <a:rPr lang="en-US" dirty="0" err="1" smtClean="0"/>
              <a:t>K2OID</a:t>
            </a:r>
            <a:r>
              <a:rPr lang="en-US" dirty="0" smtClean="0"/>
              <a:t> K</a:t>
            </a:r>
          </a:p>
          <a:p>
            <a:r>
              <a:rPr lang="en-US" dirty="0" smtClean="0"/>
              <a:t>His/Her reply:</a:t>
            </a:r>
          </a:p>
          <a:p>
            <a:pPr lvl="1"/>
            <a:r>
              <a:rPr lang="en-US" dirty="0" smtClean="0"/>
              <a:t>K2OID DE W2XYZ – RR ES TNX FER THE CALL – UR RST IS 569 569 ES QTH IS NR BINGHAMTON, NY NR BINGHAMTON, NY - NAME </a:t>
            </a:r>
            <a:r>
              <a:rPr lang="en-US" dirty="0"/>
              <a:t>IS GEORGE </a:t>
            </a:r>
            <a:r>
              <a:rPr lang="en-US" dirty="0" err="1"/>
              <a:t>GEORGE</a:t>
            </a:r>
            <a:r>
              <a:rPr lang="en-US" dirty="0"/>
              <a:t> </a:t>
            </a:r>
            <a:r>
              <a:rPr lang="en-US" dirty="0" smtClean="0"/>
              <a:t>– SO HW? AR K2OID DE W2XYZ 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Exchanges</a:t>
            </a:r>
            <a:endParaRPr lang="en-US" dirty="0"/>
          </a:p>
        </p:txBody>
      </p:sp>
      <p:pic>
        <p:nvPicPr>
          <p:cNvPr id="3075" name="Picture 3" descr="Image result for amateur radio mor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OK.  I recognize some of this.  What does it mean in English?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688945" y="1979981"/>
            <a:ext cx="457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14400" y="1981200"/>
            <a:ext cx="1752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67200" y="1979981"/>
            <a:ext cx="228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58998" y="4722958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55223" y="4721521"/>
            <a:ext cx="606004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70052" y="4035724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29700" y="4033650"/>
            <a:ext cx="38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1" y="4029974"/>
            <a:ext cx="762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29270" y="3657130"/>
            <a:ext cx="533400" cy="3225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346" y="3657600"/>
            <a:ext cx="20574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031409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call:</a:t>
            </a:r>
          </a:p>
          <a:p>
            <a:pPr lvl="1"/>
            <a:r>
              <a:rPr lang="en-US" dirty="0" smtClean="0"/>
              <a:t>CQ CQ CQ DE W2XYZ K</a:t>
            </a:r>
          </a:p>
          <a:p>
            <a:r>
              <a:rPr lang="en-US" dirty="0" smtClean="0"/>
              <a:t>My Answer:</a:t>
            </a:r>
          </a:p>
          <a:p>
            <a:pPr lvl="1"/>
            <a:r>
              <a:rPr lang="en-US" dirty="0" smtClean="0"/>
              <a:t>W2XYZ DE K2OID K2OID K</a:t>
            </a:r>
          </a:p>
          <a:p>
            <a:r>
              <a:rPr lang="en-US" dirty="0" smtClean="0"/>
              <a:t>His/Her reply:</a:t>
            </a:r>
          </a:p>
          <a:p>
            <a:pPr lvl="1"/>
            <a:r>
              <a:rPr lang="en-US" dirty="0"/>
              <a:t>K2OID DE W2XYZ – RR ES TNX FER THE CALL – UR RST IS 569 569 ES QTH IS NR BINGHAMTON, NY NR BINGHAMTON, NY - NAME IS GEORGE </a:t>
            </a:r>
            <a:r>
              <a:rPr lang="en-US" dirty="0" err="1"/>
              <a:t>GEORGE</a:t>
            </a:r>
            <a:r>
              <a:rPr lang="en-US" dirty="0"/>
              <a:t> – SO HW? AR K2OID DE W2XYZ 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Exchanges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V="1">
            <a:off x="4991073" y="2743200"/>
            <a:ext cx="723927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91073" y="2438400"/>
            <a:ext cx="340990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Roger Roger and thanks for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995970" y="3200400"/>
            <a:ext cx="256636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95970" y="3015734"/>
            <a:ext cx="707245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your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4386826" y="4279932"/>
            <a:ext cx="1655980" cy="7679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85455" y="5016791"/>
            <a:ext cx="113364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37449" y="5245949"/>
            <a:ext cx="60144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11036" y="3857369"/>
            <a:ext cx="344187" cy="1783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6505" y="3633601"/>
            <a:ext cx="926857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br>
              <a:rPr lang="en-US" dirty="0" smtClean="0"/>
            </a:br>
            <a:r>
              <a:rPr lang="en-US" dirty="0" smtClean="0"/>
              <a:t>Report</a:t>
            </a:r>
            <a:endParaRPr lang="en-US" dirty="0"/>
          </a:p>
        </p:txBody>
      </p:sp>
      <p:cxnSp>
        <p:nvCxnSpPr>
          <p:cNvPr id="31" name="Straight Connector 30"/>
          <p:cNvCxnSpPr>
            <a:endCxn id="25" idx="0"/>
          </p:cNvCxnSpPr>
          <p:nvPr/>
        </p:nvCxnSpPr>
        <p:spPr>
          <a:xfrm>
            <a:off x="3751052" y="4279932"/>
            <a:ext cx="1187121" cy="9660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81004" y="4987504"/>
            <a:ext cx="67839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near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8220199" y="4279932"/>
            <a:ext cx="42472" cy="7075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6292" y="5398349"/>
            <a:ext cx="124585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how copy</a:t>
            </a:r>
            <a:endParaRPr lang="en-US" dirty="0"/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>
          <a:xfrm flipV="1">
            <a:off x="1179219" y="4987504"/>
            <a:ext cx="215703" cy="4108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39998" y="4987504"/>
            <a:ext cx="1130054" cy="383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01373" y="5371055"/>
            <a:ext cx="1885453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That’s it for</a:t>
            </a:r>
          </a:p>
          <a:p>
            <a:r>
              <a:rPr lang="en-US" dirty="0" smtClean="0"/>
              <a:t>this go around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362200" y="1295400"/>
            <a:ext cx="139173" cy="6346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6400" y="838200"/>
            <a:ext cx="1701107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Anyone want </a:t>
            </a:r>
            <a:br>
              <a:rPr lang="en-US" dirty="0" smtClean="0"/>
            </a:br>
            <a:r>
              <a:rPr lang="en-US" dirty="0" smtClean="0"/>
              <a:t>a contact?</a:t>
            </a:r>
            <a:endParaRPr lang="en-US" dirty="0"/>
          </a:p>
        </p:txBody>
      </p:sp>
      <p:cxnSp>
        <p:nvCxnSpPr>
          <p:cNvPr id="52" name="Straight Connector 51"/>
          <p:cNvCxnSpPr>
            <a:stCxn id="51" idx="0"/>
            <a:endCxn id="53" idx="2"/>
          </p:cNvCxnSpPr>
          <p:nvPr/>
        </p:nvCxnSpPr>
        <p:spPr>
          <a:xfrm flipV="1">
            <a:off x="2917545" y="1612710"/>
            <a:ext cx="1021467" cy="3672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9741" y="1243378"/>
            <a:ext cx="75854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From</a:t>
            </a:r>
            <a:endParaRPr lang="en-US" dirty="0"/>
          </a:p>
        </p:txBody>
      </p:sp>
      <p:cxnSp>
        <p:nvCxnSpPr>
          <p:cNvPr id="56" name="Straight Connector 55"/>
          <p:cNvCxnSpPr>
            <a:stCxn id="55" idx="0"/>
            <a:endCxn id="57" idx="2"/>
          </p:cNvCxnSpPr>
          <p:nvPr/>
        </p:nvCxnSpPr>
        <p:spPr>
          <a:xfrm flipV="1">
            <a:off x="4381500" y="1610521"/>
            <a:ext cx="1203955" cy="3694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46310" y="1241189"/>
            <a:ext cx="147829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Back to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3733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Exchanges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call:</a:t>
            </a:r>
          </a:p>
          <a:p>
            <a:pPr lvl="1"/>
            <a:r>
              <a:rPr lang="en-US" dirty="0"/>
              <a:t>CQ </a:t>
            </a:r>
            <a:r>
              <a:rPr lang="en-US" dirty="0" err="1"/>
              <a:t>CQ</a:t>
            </a:r>
            <a:r>
              <a:rPr lang="en-US" dirty="0"/>
              <a:t> </a:t>
            </a:r>
            <a:r>
              <a:rPr lang="en-US" dirty="0" err="1"/>
              <a:t>CQ</a:t>
            </a:r>
            <a:r>
              <a:rPr lang="en-US" dirty="0"/>
              <a:t> DE W2XYZ K</a:t>
            </a:r>
          </a:p>
          <a:p>
            <a:r>
              <a:rPr lang="en-US" dirty="0"/>
              <a:t>My Answer:</a:t>
            </a:r>
          </a:p>
          <a:p>
            <a:pPr lvl="1"/>
            <a:r>
              <a:rPr lang="en-US" dirty="0"/>
              <a:t>W2XYZ DE K2OID </a:t>
            </a:r>
            <a:r>
              <a:rPr lang="en-US" dirty="0" err="1"/>
              <a:t>K2OID</a:t>
            </a:r>
            <a:r>
              <a:rPr lang="en-US" dirty="0"/>
              <a:t> K</a:t>
            </a:r>
          </a:p>
          <a:p>
            <a:r>
              <a:rPr lang="en-US" dirty="0" err="1" smtClean="0"/>
              <a:t>His/Her</a:t>
            </a:r>
            <a:r>
              <a:rPr lang="en-US" dirty="0" smtClean="0"/>
              <a:t> reply:</a:t>
            </a:r>
            <a:endParaRPr lang="en-US" dirty="0"/>
          </a:p>
          <a:p>
            <a:pPr lvl="1"/>
            <a:r>
              <a:rPr lang="en-US" dirty="0"/>
              <a:t>K2OID DE W2XYZ – RR ES TNX FER THE CALL – UR RST IS 569 569 ES QTH IS NR BINGHAMTON, NY NR BINGHAMTON, NY - NAME IS GEORGE </a:t>
            </a:r>
            <a:r>
              <a:rPr lang="en-US" dirty="0" err="1"/>
              <a:t>GEORGE</a:t>
            </a:r>
            <a:r>
              <a:rPr lang="en-US" dirty="0"/>
              <a:t> – SO HW? AR K2OID DE W2XYZ K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84309"/>
            <a:ext cx="3657600" cy="221599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You repeat your call twice in your first call as insurance that the other station has your call correct.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334000"/>
            <a:ext cx="51816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Note that dashes are used in place of periods to separate “sections”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1159</TotalTime>
  <Words>1793</Words>
  <Application>Microsoft Office PowerPoint</Application>
  <PresentationFormat>On-screen Show (4:3)</PresentationFormat>
  <Paragraphs>308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Your First CW QSO What You Need To Know</vt:lpstr>
      <vt:lpstr>The Band Plan – Where are the CW Stations?</vt:lpstr>
      <vt:lpstr>The Band Plan – Where are the CW Stations?</vt:lpstr>
      <vt:lpstr>The Band Plan – Where are the CW Stations?</vt:lpstr>
      <vt:lpstr>How to Initiate a Contact</vt:lpstr>
      <vt:lpstr>The Initial Exchanges</vt:lpstr>
      <vt:lpstr>OK.  I recognize some of this.  What does it mean in English?</vt:lpstr>
      <vt:lpstr>The Initial Exchanges</vt:lpstr>
      <vt:lpstr>The Initial Exchanges</vt:lpstr>
      <vt:lpstr>The Initial Exchanges</vt:lpstr>
      <vt:lpstr>The Initial Exchanges</vt:lpstr>
      <vt:lpstr>Interpreting the QSO so far</vt:lpstr>
      <vt:lpstr>Interpreting the QSO so far</vt:lpstr>
      <vt:lpstr>The Initial Exchanges</vt:lpstr>
      <vt:lpstr>The Initial Exchanges</vt:lpstr>
      <vt:lpstr>The Initial Exchanges</vt:lpstr>
      <vt:lpstr>The Initial Exchanges</vt:lpstr>
      <vt:lpstr>The Initial Exchanges</vt:lpstr>
      <vt:lpstr>Hints and Tips</vt:lpstr>
      <vt:lpstr>Hints and Tips</vt:lpstr>
      <vt:lpstr>Hints and Tips</vt:lpstr>
      <vt:lpstr>Tying the Ribbon</vt:lpstr>
      <vt:lpstr>Tying the Ribbon</vt:lpstr>
      <vt:lpstr>Confirming a contact (QSL)</vt:lpstr>
      <vt:lpstr>Confirming a contact (QSL)</vt:lpstr>
      <vt:lpstr>The Final Exchange</vt:lpstr>
      <vt:lpstr>The Final Exchange</vt:lpstr>
      <vt:lpstr>…But wait! There’s More</vt:lpstr>
      <vt:lpstr>Final Remarks</vt:lpstr>
      <vt:lpstr>CW Abbreviations</vt:lpstr>
      <vt:lpstr>Common CW Abbreviations</vt:lpstr>
      <vt:lpstr>Common CW Abbreviations</vt:lpstr>
      <vt:lpstr>Common CW Abbreviations</vt:lpstr>
      <vt:lpstr>Common CW Abbreviations</vt:lpstr>
      <vt:lpstr>Common CW Abbreviations</vt:lpstr>
      <vt:lpstr>Common CW Abbreviations</vt:lpstr>
      <vt:lpstr>Common CW Abbreviations</vt:lpstr>
      <vt:lpstr>Common CW Abbreviations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 – The Quintessential Digital Mode</dc:title>
  <dc:creator>Robert Karz</dc:creator>
  <cp:lastModifiedBy>Robert Karz</cp:lastModifiedBy>
  <cp:revision>65</cp:revision>
  <cp:lastPrinted>2018-11-29T21:03:21Z</cp:lastPrinted>
  <dcterms:created xsi:type="dcterms:W3CDTF">2018-11-27T01:18:50Z</dcterms:created>
  <dcterms:modified xsi:type="dcterms:W3CDTF">2018-12-21T00:12:20Z</dcterms:modified>
</cp:coreProperties>
</file>