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1" r:id="rId4"/>
    <p:sldId id="263" r:id="rId5"/>
    <p:sldId id="264" r:id="rId6"/>
    <p:sldId id="268" r:id="rId7"/>
    <p:sldId id="269" r:id="rId8"/>
    <p:sldId id="265" r:id="rId9"/>
    <p:sldId id="266" r:id="rId10"/>
    <p:sldId id="267" r:id="rId11"/>
    <p:sldId id="276" r:id="rId12"/>
    <p:sldId id="282" r:id="rId13"/>
    <p:sldId id="271" r:id="rId14"/>
    <p:sldId id="272" r:id="rId15"/>
    <p:sldId id="273" r:id="rId16"/>
    <p:sldId id="274" r:id="rId17"/>
    <p:sldId id="275" r:id="rId18"/>
    <p:sldId id="256" r:id="rId19"/>
    <p:sldId id="259" r:id="rId20"/>
    <p:sldId id="277" r:id="rId21"/>
    <p:sldId id="284" r:id="rId22"/>
    <p:sldId id="285" r:id="rId23"/>
    <p:sldId id="283" r:id="rId24"/>
    <p:sldId id="278" r:id="rId25"/>
    <p:sldId id="280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ry Williams" initials="HW" lastIdx="1" clrIdx="0">
    <p:extLst>
      <p:ext uri="{19B8F6BF-5375-455C-9EA6-DF929625EA0E}">
        <p15:presenceInfo xmlns:p15="http://schemas.microsoft.com/office/powerpoint/2012/main" userId="a65aff23889cb6f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367935-B629-4623-816B-CB550742B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A8237C1-6E8E-410E-9A2D-DA3BBC62A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6D6476-9D53-49C3-8239-3B876E41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0FAF-5EF5-4EF3-81D1-1A042B589CD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F7965A-8E1C-48FF-8239-1F5C3DC2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0A74C9-3159-41FB-B1FE-94F54B97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10A5-82F3-4179-BF0F-9AE0FF5B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3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E089C0-2451-4BF3-9190-BCEF6FDA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C7EBE71-88DD-4549-A783-DECC7C2C3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530AC3-2D05-4B6F-9E95-888BEDA6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0FAF-5EF5-4EF3-81D1-1A042B589CD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C3B558-B8D2-46AC-8C7C-EC42384DF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AB3478-F2BA-41A4-B7A7-55F1D1B8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10A5-82F3-4179-BF0F-9AE0FF5B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2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D9C5C1D-0C60-4640-9972-038E630D9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7E6FAF-720E-4290-99A7-E31C343EE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4FEB48-8785-4DB8-B3E9-CE565B62B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0FAF-5EF5-4EF3-81D1-1A042B589CD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5A6163-E577-4B21-98A5-33FF6D041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EC5CE5-6AE2-4BD1-88C3-391327D97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10A5-82F3-4179-BF0F-9AE0FF5B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4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82A8CD-6D99-4FBB-8418-2A365AACA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3E44CB-3946-4B1C-987E-CA3653A5B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ACC94A-515A-446F-84F5-8F62814B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0FAF-5EF5-4EF3-81D1-1A042B589CD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D9F09B-80D8-4644-88DF-0533D6683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613B41-C42B-4F6A-B36F-0CD02D3E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10A5-82F3-4179-BF0F-9AE0FF5B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6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046448-E134-40F2-8F28-B4117BF07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365909-8573-4583-89C2-5963F541D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8DF803-9B4C-401D-A502-AEA07A847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0FAF-5EF5-4EF3-81D1-1A042B589CD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90CD94-4211-4284-B49A-98FFCDF67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4FE591-618B-41E7-B68A-FA386A264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10A5-82F3-4179-BF0F-9AE0FF5B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2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F20045-1CAE-45D3-8829-EB44D969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7B3DFC-2747-44B5-988B-87EF21C91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DBA8B4-0107-427F-AAE0-F4D7CE307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A99ACA-F168-4977-BA84-DD4CF8697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0FAF-5EF5-4EF3-81D1-1A042B589CD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049CC1-59BD-4771-8B86-B5B407FE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A1751D-BB42-47CD-A85A-D1825F1CB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10A5-82F3-4179-BF0F-9AE0FF5B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8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86FA52-7DD0-4006-A307-3821FB83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644B1F-BAE2-4D41-8112-B1A0CE79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20C21E-AE99-4138-B3C6-8830D281B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02058B7-CB28-4282-AF7B-64C820F649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E80717B-F09D-497C-B162-1AE4FFC8E7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FCD073E-EEB8-430B-91D9-E3106ADE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0FAF-5EF5-4EF3-81D1-1A042B589CD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9A72745-54B0-4E7C-B5D7-867B1EC5E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3AC67F1-FEE7-4603-A7ED-FCA5EF33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10A5-82F3-4179-BF0F-9AE0FF5B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3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860E4A-19AF-4071-ABDD-5D93B0D68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CC38A9-D704-49B6-9315-D63F26154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0FAF-5EF5-4EF3-81D1-1A042B589CD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DE24FEF-AC4D-4728-8B2B-B54BE6987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8CBACE-66FD-467D-99F6-4B4F2A1B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10A5-82F3-4179-BF0F-9AE0FF5B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9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98030B0-94E7-4EC8-9E5B-D82D5CB2C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0FAF-5EF5-4EF3-81D1-1A042B589CD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818C9FC-F5BB-443E-BF4C-3B3159022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AEF99D-4ABA-4BB8-9F10-88571403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10A5-82F3-4179-BF0F-9AE0FF5B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051F2-F722-45A7-8099-0334BDA51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B2B762-81B4-472A-A698-46C11D764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1E3D0D-5F4D-40AF-963B-018F3CB7C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90C6685-6433-4F5E-AF1A-4915231CE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0FAF-5EF5-4EF3-81D1-1A042B589CD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27F132-C962-4C04-900F-F59F14E7F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EA24B8-8C0D-41D9-8D98-3E618FEFC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10A5-82F3-4179-BF0F-9AE0FF5B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8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F4FD12-909B-4D24-82C3-028BC0525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764EBAD-240B-4503-8010-58F1E83AA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74636E6-60CE-47B1-8663-2326B9E3D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898192-C0A7-46FB-84A3-66F759438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0FAF-5EF5-4EF3-81D1-1A042B589CD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A86A8D-0F13-44CF-9D38-4D59078FC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21F50A-C2D1-457C-A465-C74A03E20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210A5-82F3-4179-BF0F-9AE0FF5B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9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238C7DE-353F-40A8-ADD1-7A36BC90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D80EFF-3F1E-431D-883B-36C420A7E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4ABD80-EA0D-4442-8F58-CC8624731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90FAF-5EF5-4EF3-81D1-1A042B589CDD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ED0910-2989-470F-A1BE-080F699F9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61E248-92A9-4E54-8315-D7A57C0C4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210A5-82F3-4179-BF0F-9AE0FF5B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9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4AC3A5D-F667-47C1-AC6A-20469E1CD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6635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+mn-lt"/>
              </a:rPr>
              <a:t>NanoVNA</a:t>
            </a:r>
            <a:r>
              <a:rPr lang="en-US" dirty="0">
                <a:latin typeface="+mn-lt"/>
              </a:rPr>
              <a:t>-F</a:t>
            </a:r>
            <a:r>
              <a:rPr lang="en-US" dirty="0"/>
              <a:t> &amp; </a:t>
            </a:r>
            <a:r>
              <a:rPr lang="en-US" dirty="0" err="1"/>
              <a:t>NanoVNA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471CBC0-898D-4620-BDE6-6341B851AE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25500"/>
            <a:ext cx="9144000" cy="5870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2C2AE8-93F2-4928-9205-3C0AFE0C7D06}"/>
              </a:ext>
            </a:extLst>
          </p:cNvPr>
          <p:cNvSpPr txBox="1"/>
          <p:nvPr/>
        </p:nvSpPr>
        <p:spPr>
          <a:xfrm>
            <a:off x="8111340" y="1549400"/>
            <a:ext cx="17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NanoVNA</a:t>
            </a:r>
            <a:r>
              <a:rPr lang="en-US" dirty="0"/>
              <a:t>-F 4.3” </a:t>
            </a:r>
          </a:p>
          <a:p>
            <a:r>
              <a:rPr lang="en-US" dirty="0"/>
              <a:t>~$120 - $150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F5BEF5-F409-44AC-B2B3-B35041BD9964}"/>
              </a:ext>
            </a:extLst>
          </p:cNvPr>
          <p:cNvSpPr txBox="1"/>
          <p:nvPr/>
        </p:nvSpPr>
        <p:spPr>
          <a:xfrm>
            <a:off x="8218778" y="3655723"/>
            <a:ext cx="17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NanoVNA</a:t>
            </a:r>
            <a:r>
              <a:rPr lang="en-US" dirty="0"/>
              <a:t> 2.8” </a:t>
            </a:r>
          </a:p>
          <a:p>
            <a:r>
              <a:rPr lang="en-US" dirty="0"/>
              <a:t>~$35 - $65</a:t>
            </a:r>
          </a:p>
        </p:txBody>
      </p:sp>
    </p:spTree>
    <p:extLst>
      <p:ext uri="{BB962C8B-B14F-4D97-AF65-F5344CB8AC3E}">
        <p14:creationId xmlns:p14="http://schemas.microsoft.com/office/powerpoint/2010/main" val="29415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047BFF0-B97B-4D03-9D01-98D759239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27" y="65817"/>
            <a:ext cx="11517745" cy="836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Markers </a:t>
            </a:r>
            <a:r>
              <a:rPr lang="en-US" sz="2000" b="1" dirty="0"/>
              <a:t> - </a:t>
            </a:r>
            <a:r>
              <a:rPr lang="en-US" sz="2400" dirty="0"/>
              <a:t>Set by the user for specific frequency data points and indicated on the screen by colored triangles (</a:t>
            </a:r>
            <a:r>
              <a:rPr lang="en-US" sz="2400" dirty="0" err="1"/>
              <a:t>NanoVNA</a:t>
            </a:r>
            <a:r>
              <a:rPr lang="en-US" sz="2400" dirty="0"/>
              <a:t> Saver 4 plot – 3 marker display example)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39701FA-C79A-4440-878D-78A855A026AD}"/>
              </a:ext>
            </a:extLst>
          </p:cNvPr>
          <p:cNvSpPr/>
          <p:nvPr/>
        </p:nvSpPr>
        <p:spPr>
          <a:xfrm>
            <a:off x="1168400" y="5092699"/>
            <a:ext cx="596900" cy="304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5B92349-25F0-4689-B588-BBC91C77EDFE}"/>
              </a:ext>
            </a:extLst>
          </p:cNvPr>
          <p:cNvSpPr/>
          <p:nvPr/>
        </p:nvSpPr>
        <p:spPr>
          <a:xfrm>
            <a:off x="1320800" y="6172199"/>
            <a:ext cx="596900" cy="304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E63215C-BB4A-4F09-8C56-27F980CB01D2}"/>
              </a:ext>
            </a:extLst>
          </p:cNvPr>
          <p:cNvSpPr/>
          <p:nvPr/>
        </p:nvSpPr>
        <p:spPr>
          <a:xfrm>
            <a:off x="3848100" y="6210299"/>
            <a:ext cx="596900" cy="304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3ED426D-9E54-407B-87D8-1A6D3A0CE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08" y="915293"/>
            <a:ext cx="10813183" cy="59427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E83DD09-5DEC-4924-B25D-B78F9EE66B3C}"/>
              </a:ext>
            </a:extLst>
          </p:cNvPr>
          <p:cNvSpPr txBox="1"/>
          <p:nvPr/>
        </p:nvSpPr>
        <p:spPr>
          <a:xfrm>
            <a:off x="913536" y="3966200"/>
            <a:ext cx="353146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Analytical results provided for each marker that is set (Homebrew moxon for 1.25M)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5A5AC6F-CEF4-42DA-993B-BAFE7F119F58}"/>
              </a:ext>
            </a:extLst>
          </p:cNvPr>
          <p:cNvSpPr txBox="1"/>
          <p:nvPr/>
        </p:nvSpPr>
        <p:spPr>
          <a:xfrm>
            <a:off x="9225280" y="4842284"/>
            <a:ext cx="101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VSWR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CCAED10-6952-4B9C-BCA2-389F11C3B7BF}"/>
              </a:ext>
            </a:extLst>
          </p:cNvPr>
          <p:cNvSpPr txBox="1"/>
          <p:nvPr/>
        </p:nvSpPr>
        <p:spPr>
          <a:xfrm>
            <a:off x="9100588" y="1236123"/>
            <a:ext cx="147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Return Loss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3ADDD53-DDF3-4C80-9A70-44A3C8B6F3D3}"/>
              </a:ext>
            </a:extLst>
          </p:cNvPr>
          <p:cNvSpPr txBox="1"/>
          <p:nvPr/>
        </p:nvSpPr>
        <p:spPr>
          <a:xfrm>
            <a:off x="5783473" y="4104699"/>
            <a:ext cx="161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Z - Impedance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B8A3541-204A-4C38-9D3B-FBE396DAE5F4}"/>
              </a:ext>
            </a:extLst>
          </p:cNvPr>
          <p:cNvSpPr txBox="1"/>
          <p:nvPr/>
        </p:nvSpPr>
        <p:spPr>
          <a:xfrm>
            <a:off x="2466358" y="6973275"/>
            <a:ext cx="161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Z - Impedance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489E323-A142-4278-9F74-9982E321B962}"/>
              </a:ext>
            </a:extLst>
          </p:cNvPr>
          <p:cNvSpPr txBox="1"/>
          <p:nvPr/>
        </p:nvSpPr>
        <p:spPr>
          <a:xfrm>
            <a:off x="4858327" y="1420789"/>
            <a:ext cx="232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Complex Impedance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EF8DB4D6-0F98-4452-B28E-4980693D58F4}"/>
              </a:ext>
            </a:extLst>
          </p:cNvPr>
          <p:cNvSpPr/>
          <p:nvPr/>
        </p:nvSpPr>
        <p:spPr>
          <a:xfrm>
            <a:off x="1917700" y="1790121"/>
            <a:ext cx="2617355" cy="11100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F4DC6EF-731E-4BD7-9AA6-D998A9B36F3B}"/>
              </a:ext>
            </a:extLst>
          </p:cNvPr>
          <p:cNvSpPr/>
          <p:nvPr/>
        </p:nvSpPr>
        <p:spPr>
          <a:xfrm>
            <a:off x="1917700" y="5364305"/>
            <a:ext cx="2026227" cy="7307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6BC6E5-29EE-42B1-AC7B-53659DEBB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9"/>
            <a:ext cx="10515600" cy="4938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Traces and Markers as on Device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8F53B6-A8B5-4585-A1BD-EBED4A7ED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90" y="588818"/>
            <a:ext cx="8358909" cy="626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D4FDEC5-0EAB-4906-88DB-12923A86F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616" y="0"/>
            <a:ext cx="9680768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459A44-69C3-445A-9C92-8DFC93414EF8}"/>
              </a:ext>
            </a:extLst>
          </p:cNvPr>
          <p:cNvSpPr txBox="1"/>
          <p:nvPr/>
        </p:nvSpPr>
        <p:spPr>
          <a:xfrm>
            <a:off x="7651636" y="276053"/>
            <a:ext cx="226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Menu Structure</a:t>
            </a:r>
          </a:p>
        </p:txBody>
      </p:sp>
    </p:spTree>
    <p:extLst>
      <p:ext uri="{BB962C8B-B14F-4D97-AF65-F5344CB8AC3E}">
        <p14:creationId xmlns:p14="http://schemas.microsoft.com/office/powerpoint/2010/main" val="1403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6282758-D82F-471A-9B31-AF13D17BB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88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+mn-lt"/>
              </a:rPr>
              <a:t>Calibration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06A20FF-CE34-42E6-BB1D-8694C7625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2200"/>
            <a:ext cx="10515600" cy="5084763"/>
          </a:xfrm>
        </p:spPr>
        <p:txBody>
          <a:bodyPr>
            <a:normAutofit fontScale="92500"/>
          </a:bodyPr>
          <a:lstStyle/>
          <a:p>
            <a:r>
              <a:rPr lang="en-US" dirty="0"/>
              <a:t>“The </a:t>
            </a:r>
            <a:r>
              <a:rPr lang="en-US" dirty="0" err="1"/>
              <a:t>NanoVNA</a:t>
            </a:r>
            <a:r>
              <a:rPr lang="en-US" dirty="0"/>
              <a:t> is a very capable, high precision measurement device. But unlike some other instruments, it needs careful calibration before reliable measurement results can be expected. This is primarily due to the fact, that a VNA provides phase information, not only magnitudes. Bear in mind, that we are talking about a sensitivity of up to 70 </a:t>
            </a:r>
            <a:r>
              <a:rPr lang="en-US" dirty="0" err="1"/>
              <a:t>dB.</a:t>
            </a:r>
            <a:r>
              <a:rPr lang="en-US" dirty="0"/>
              <a:t> This is one in ten million!”</a:t>
            </a:r>
          </a:p>
          <a:p>
            <a:r>
              <a:rPr lang="en-US" dirty="0"/>
              <a:t>The phase of a signal is changed by many effects e.g.</a:t>
            </a:r>
          </a:p>
          <a:p>
            <a:pPr lvl="1"/>
            <a:r>
              <a:rPr lang="en-US" dirty="0"/>
              <a:t> Distance, type of feedline, connector type – which become more critical as frequency increases into VHF+ range</a:t>
            </a:r>
          </a:p>
          <a:p>
            <a:r>
              <a:rPr lang="en-US" dirty="0"/>
              <a:t>Two types of calibration – Full S21 (thru) and Partial S11 (reflected)</a:t>
            </a:r>
          </a:p>
          <a:p>
            <a:pPr lvl="1"/>
            <a:r>
              <a:rPr lang="en-US" dirty="0"/>
              <a:t>S11 – open, short, load</a:t>
            </a:r>
          </a:p>
          <a:p>
            <a:pPr lvl="1"/>
            <a:r>
              <a:rPr lang="en-US" dirty="0"/>
              <a:t>S21 – open, short, load, isolation, </a:t>
            </a:r>
            <a:r>
              <a:rPr lang="en-US" dirty="0" smtClean="0"/>
              <a:t>thru</a:t>
            </a:r>
            <a:endParaRPr lang="en-US" dirty="0"/>
          </a:p>
          <a:p>
            <a:r>
              <a:rPr lang="en-US" dirty="0"/>
              <a:t>5 calibration memories C0-C4, can be set for various uses/frequency ranges</a:t>
            </a:r>
          </a:p>
        </p:txBody>
      </p:sp>
    </p:spTree>
    <p:extLst>
      <p:ext uri="{BB962C8B-B14F-4D97-AF65-F5344CB8AC3E}">
        <p14:creationId xmlns:p14="http://schemas.microsoft.com/office/powerpoint/2010/main" val="39893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95D4748-7D2D-4984-A338-F2981E6FF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66660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Calibration reference plane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B468EEB-D458-4173-900C-F295B84F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384300"/>
            <a:ext cx="5575300" cy="5299075"/>
          </a:xfrm>
        </p:spPr>
        <p:txBody>
          <a:bodyPr/>
          <a:lstStyle/>
          <a:p>
            <a:r>
              <a:rPr lang="en-US" dirty="0"/>
              <a:t>Is the location where the DUT will be connected to the </a:t>
            </a:r>
            <a:r>
              <a:rPr lang="en-US" dirty="0" err="1"/>
              <a:t>NanoVNA</a:t>
            </a:r>
            <a:endParaRPr lang="en-US" dirty="0"/>
          </a:p>
          <a:p>
            <a:r>
              <a:rPr lang="en-US" dirty="0"/>
              <a:t>It is very important, that the SOLT calibrators are fitted at the position of the reference plane during the calibration process – and ideally to the termination connector type!</a:t>
            </a:r>
          </a:p>
          <a:p>
            <a:pPr lvl="1"/>
            <a:r>
              <a:rPr lang="en-US" dirty="0"/>
              <a:t>Cable and connector effects are eliminated with proper reference plane calibration</a:t>
            </a:r>
          </a:p>
          <a:p>
            <a:r>
              <a:rPr lang="en-US" dirty="0"/>
              <a:t>Reference plane impacts become more significant as frequency increases (e.g. cable length)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F0171C-B72F-4F72-8857-55A8E4FA8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749" y="798366"/>
            <a:ext cx="5409035" cy="2998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0A5214-0DA3-4700-8451-DDFDFAAA8B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231" y="3956195"/>
            <a:ext cx="3416300" cy="25622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281A8F-CB75-4CB0-95BB-E124FBEAE5ED}"/>
              </a:ext>
            </a:extLst>
          </p:cNvPr>
          <p:cNvSpPr txBox="1"/>
          <p:nvPr/>
        </p:nvSpPr>
        <p:spPr>
          <a:xfrm>
            <a:off x="6096001" y="4932213"/>
            <a:ext cx="21705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Connector specific calibration standards</a:t>
            </a:r>
          </a:p>
        </p:txBody>
      </p:sp>
    </p:spTree>
    <p:extLst>
      <p:ext uri="{BB962C8B-B14F-4D97-AF65-F5344CB8AC3E}">
        <p14:creationId xmlns:p14="http://schemas.microsoft.com/office/powerpoint/2010/main" val="16836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89473DE-2968-4E1B-879A-56CDDAA5E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31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PC Software – </a:t>
            </a:r>
            <a:r>
              <a:rPr lang="en-US" sz="3600" dirty="0" err="1">
                <a:latin typeface="+mn-lt"/>
              </a:rPr>
              <a:t>NanoVNA</a:t>
            </a:r>
            <a:r>
              <a:rPr lang="en-US" sz="3600" dirty="0">
                <a:latin typeface="+mn-lt"/>
              </a:rPr>
              <a:t> Saver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365F8EA-34FB-4312-80EE-6B09FF881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000"/>
            <a:ext cx="10515600" cy="5588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is probably the most comprehensive software currently available for the </a:t>
            </a:r>
            <a:r>
              <a:rPr lang="en-US" dirty="0" err="1"/>
              <a:t>NanoVNA</a:t>
            </a:r>
            <a:r>
              <a:rPr lang="en-US" dirty="0"/>
              <a:t>. As this software is based on Python it can be installed on Windows, Mac, and Linux. </a:t>
            </a:r>
          </a:p>
          <a:p>
            <a:pPr lvl="1"/>
            <a:r>
              <a:rPr lang="en-US" dirty="0"/>
              <a:t>Check it on GitHub, where you will find the latest release and instructions for installation. </a:t>
            </a:r>
          </a:p>
          <a:p>
            <a:pPr lvl="1"/>
            <a:r>
              <a:rPr lang="en-US" dirty="0"/>
              <a:t>The following illustrations are based on the </a:t>
            </a:r>
            <a:r>
              <a:rPr lang="en-US" dirty="0" err="1"/>
              <a:t>NanoVNA</a:t>
            </a:r>
            <a:r>
              <a:rPr lang="en-US" dirty="0"/>
              <a:t> Saver 0.2.2 release running on a Windows 10 computer.</a:t>
            </a:r>
          </a:p>
          <a:p>
            <a:r>
              <a:rPr lang="en-US" dirty="0"/>
              <a:t>Note: Once the </a:t>
            </a:r>
            <a:r>
              <a:rPr lang="en-US" dirty="0" err="1"/>
              <a:t>NanoVNA</a:t>
            </a:r>
            <a:r>
              <a:rPr lang="en-US" dirty="0"/>
              <a:t> is connected to the PC, a software calibration is required for accurate measurement, like the firmware calibration for the standalone device 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the hardware unit should be calibrated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the software is calibrated</a:t>
            </a:r>
          </a:p>
          <a:p>
            <a:r>
              <a:rPr lang="en-US" dirty="0"/>
              <a:t>Other software products include:  </a:t>
            </a:r>
            <a:r>
              <a:rPr lang="en-US" dirty="0" err="1"/>
              <a:t>NanoVNA</a:t>
            </a:r>
            <a:r>
              <a:rPr lang="en-US" dirty="0"/>
              <a:t>-Web-Client, </a:t>
            </a:r>
            <a:r>
              <a:rPr lang="en-US" dirty="0" err="1"/>
              <a:t>NanoVNASharp</a:t>
            </a:r>
            <a:r>
              <a:rPr lang="en-US" dirty="0"/>
              <a:t>, TAPR VNA, </a:t>
            </a:r>
            <a:r>
              <a:rPr lang="en-US" dirty="0" err="1"/>
              <a:t>Matlab</a:t>
            </a:r>
            <a:r>
              <a:rPr lang="en-US" dirty="0"/>
              <a:t>/</a:t>
            </a:r>
            <a:r>
              <a:rPr lang="en-US" dirty="0" err="1"/>
              <a:t>Labview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89473DE-2968-4E1B-879A-56CDDAA5E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31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PC Software – </a:t>
            </a:r>
            <a:r>
              <a:rPr lang="en-US" sz="3600" dirty="0" err="1">
                <a:latin typeface="+mn-lt"/>
              </a:rPr>
              <a:t>NanoVNA</a:t>
            </a:r>
            <a:r>
              <a:rPr lang="en-US" sz="3600" dirty="0">
                <a:latin typeface="+mn-lt"/>
              </a:rPr>
              <a:t> Saver Cont. – Display Setup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14CDF7-3674-4062-B803-D9E88B8A3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160" y="1005840"/>
            <a:ext cx="10403840" cy="585216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5AF4909C-53D5-4929-B342-2CA4B9CA8009}"/>
              </a:ext>
            </a:extLst>
          </p:cNvPr>
          <p:cNvSpPr/>
          <p:nvPr/>
        </p:nvSpPr>
        <p:spPr>
          <a:xfrm>
            <a:off x="1838960" y="2265680"/>
            <a:ext cx="1452880" cy="426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F54AA90-1CF3-4C54-9AA9-312C3327174F}"/>
              </a:ext>
            </a:extLst>
          </p:cNvPr>
          <p:cNvSpPr/>
          <p:nvPr/>
        </p:nvSpPr>
        <p:spPr>
          <a:xfrm>
            <a:off x="1859280" y="4638040"/>
            <a:ext cx="3139440" cy="1214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BAE8E6C-69BB-4ABA-AF1E-0738562DEEF3}"/>
              </a:ext>
            </a:extLst>
          </p:cNvPr>
          <p:cNvSpPr txBox="1"/>
          <p:nvPr/>
        </p:nvSpPr>
        <p:spPr>
          <a:xfrm>
            <a:off x="142240" y="1061404"/>
            <a:ext cx="1645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Display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 up to 6 plots of 12 graph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 additional markers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Sets line size and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Display ham bands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VSWR limits</a:t>
            </a:r>
          </a:p>
        </p:txBody>
      </p:sp>
    </p:spTree>
    <p:extLst>
      <p:ext uri="{BB962C8B-B14F-4D97-AF65-F5344CB8AC3E}">
        <p14:creationId xmlns:p14="http://schemas.microsoft.com/office/powerpoint/2010/main" val="238023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89473DE-2968-4E1B-879A-56CDDAA5E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312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+mn-lt"/>
              </a:rPr>
              <a:t>NanoVNA</a:t>
            </a:r>
            <a:r>
              <a:rPr lang="en-US" sz="3600" dirty="0">
                <a:latin typeface="+mn-lt"/>
              </a:rPr>
              <a:t> Saver Cont. – Sweep Control &amp; Markers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BAE8E6C-69BB-4ABA-AF1E-0738562DEEF3}"/>
              </a:ext>
            </a:extLst>
          </p:cNvPr>
          <p:cNvSpPr txBox="1"/>
          <p:nvPr/>
        </p:nvSpPr>
        <p:spPr>
          <a:xfrm>
            <a:off x="193040" y="1291713"/>
            <a:ext cx="25298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Seep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frequency limits</a:t>
            </a:r>
          </a:p>
          <a:p>
            <a:pPr marL="461963" lvl="1" indent="-179388">
              <a:buFont typeface="Wingdings" panose="05000000000000000000" pitchFamily="2" charset="2"/>
              <a:buChar char="Ø"/>
            </a:pPr>
            <a:r>
              <a:rPr lang="en-US" dirty="0"/>
              <a:t>Note - Always 101 measurements between limits</a:t>
            </a:r>
          </a:p>
          <a:p>
            <a:pPr marL="461963" lvl="1" indent="-179388">
              <a:buFont typeface="Wingdings" panose="05000000000000000000" pitchFamily="2" charset="2"/>
              <a:buChar char="Ø"/>
            </a:pPr>
            <a:r>
              <a:rPr lang="en-US" dirty="0"/>
              <a:t>Reducing sweep limits increases granularity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single, continuous or average sweep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number of sweeps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number of measurements to discard (outliers)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degree to “pad” band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Name sweep for future use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E647A26-791D-4C2A-B453-5F15A733D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475" y="909938"/>
            <a:ext cx="8526065" cy="590632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F0683D03-30BB-459E-A0B1-02D9C2183BB2}"/>
              </a:ext>
            </a:extLst>
          </p:cNvPr>
          <p:cNvSpPr/>
          <p:nvPr/>
        </p:nvSpPr>
        <p:spPr>
          <a:xfrm>
            <a:off x="2722880" y="909938"/>
            <a:ext cx="3668684" cy="16670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9C480212-5476-42F2-B0C1-835DF8BA1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2714"/>
            <a:ext cx="10515600" cy="91839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+mn-lt"/>
              </a:rPr>
              <a:t>Analysis examples: TDR estimate of cable length with 50 ohm load (CH0 S11 plot)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FE6BEA3-6617-4C4F-8568-241D1B10A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82" y="724845"/>
            <a:ext cx="11042708" cy="605530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CF0F023-CF54-44B3-88F9-B192DDE06C7F}"/>
              </a:ext>
            </a:extLst>
          </p:cNvPr>
          <p:cNvSpPr/>
          <p:nvPr/>
        </p:nvSpPr>
        <p:spPr>
          <a:xfrm>
            <a:off x="4882393" y="3942826"/>
            <a:ext cx="897622" cy="478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F41E21A-5209-4276-B300-7E88BBCC6DC9}"/>
              </a:ext>
            </a:extLst>
          </p:cNvPr>
          <p:cNvSpPr/>
          <p:nvPr/>
        </p:nvSpPr>
        <p:spPr>
          <a:xfrm>
            <a:off x="4976349" y="2160165"/>
            <a:ext cx="897622" cy="478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8328739-1189-46C3-994E-E9FDC387A350}"/>
              </a:ext>
            </a:extLst>
          </p:cNvPr>
          <p:cNvSpPr txBox="1"/>
          <p:nvPr/>
        </p:nvSpPr>
        <p:spPr>
          <a:xfrm>
            <a:off x="6095999" y="4051666"/>
            <a:ext cx="144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Cable length</a:t>
            </a:r>
          </a:p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56’ 3”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344FBF-7CE5-44DF-AC35-A264D1EEA552}"/>
              </a:ext>
            </a:extLst>
          </p:cNvPr>
          <p:cNvSpPr txBox="1"/>
          <p:nvPr/>
        </p:nvSpPr>
        <p:spPr>
          <a:xfrm>
            <a:off x="9225280" y="3059668"/>
            <a:ext cx="101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VSWR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AF6ECE6-C39F-4201-8B7F-7B5BE8EE708B}"/>
              </a:ext>
            </a:extLst>
          </p:cNvPr>
          <p:cNvSpPr txBox="1"/>
          <p:nvPr/>
        </p:nvSpPr>
        <p:spPr>
          <a:xfrm>
            <a:off x="9438640" y="5263659"/>
            <a:ext cx="135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Return Loss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AD0547C-B88A-4F8B-8ED9-91B1AB8CA8F1}"/>
              </a:ext>
            </a:extLst>
          </p:cNvPr>
          <p:cNvSpPr txBox="1"/>
          <p:nvPr/>
        </p:nvSpPr>
        <p:spPr>
          <a:xfrm>
            <a:off x="4299916" y="1489050"/>
            <a:ext cx="224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Complex impedance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8D68CA5-919D-46AB-AE5F-3ACF0B9803C8}"/>
              </a:ext>
            </a:extLst>
          </p:cNvPr>
          <p:cNvSpPr txBox="1"/>
          <p:nvPr/>
        </p:nvSpPr>
        <p:spPr>
          <a:xfrm>
            <a:off x="5873971" y="2214585"/>
            <a:ext cx="101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50 Ohms</a:t>
            </a:r>
          </a:p>
        </p:txBody>
      </p:sp>
    </p:spTree>
    <p:extLst>
      <p:ext uri="{BB962C8B-B14F-4D97-AF65-F5344CB8AC3E}">
        <p14:creationId xmlns:p14="http://schemas.microsoft.com/office/powerpoint/2010/main" val="553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521F3-4F76-4E9A-BE3B-5FD402D3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157"/>
            <a:ext cx="10515600" cy="456996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+mn-lt"/>
              </a:rPr>
              <a:t>Analysis of a </a:t>
            </a:r>
            <a:r>
              <a:rPr lang="en-US" sz="1800" dirty="0" err="1">
                <a:latin typeface="+mn-lt"/>
              </a:rPr>
              <a:t>Disconne</a:t>
            </a:r>
            <a:r>
              <a:rPr lang="en-US" sz="1800" dirty="0">
                <a:latin typeface="+mn-lt"/>
              </a:rPr>
              <a:t> antenna – 30Mhz to 1Ghz</a:t>
            </a:r>
            <a:r>
              <a:rPr lang="en-US" sz="1800" dirty="0"/>
              <a:t> </a:t>
            </a:r>
            <a:r>
              <a:rPr lang="en-US" sz="1800" dirty="0">
                <a:latin typeface="+mn-lt"/>
              </a:rPr>
              <a:t>(CH0 S11 plot)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6C7088-BE5F-4600-BA0A-2F25402BF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26" y="278409"/>
            <a:ext cx="11697048" cy="6579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2C2B55-75D7-4E2A-A6EA-D526E914A783}"/>
              </a:ext>
            </a:extLst>
          </p:cNvPr>
          <p:cNvSpPr txBox="1"/>
          <p:nvPr/>
        </p:nvSpPr>
        <p:spPr>
          <a:xfrm>
            <a:off x="4379053" y="843097"/>
            <a:ext cx="324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Smith Cart – complex impedance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C8093E-BE5E-493E-B7D0-D79A8440AF90}"/>
              </a:ext>
            </a:extLst>
          </p:cNvPr>
          <p:cNvSpPr txBox="1"/>
          <p:nvPr/>
        </p:nvSpPr>
        <p:spPr>
          <a:xfrm>
            <a:off x="8905472" y="550739"/>
            <a:ext cx="224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Return Loss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596D24-B407-4AF5-83A9-9A08C098DEF7}"/>
              </a:ext>
            </a:extLst>
          </p:cNvPr>
          <p:cNvSpPr txBox="1"/>
          <p:nvPr/>
        </p:nvSpPr>
        <p:spPr>
          <a:xfrm>
            <a:off x="8905472" y="3899344"/>
            <a:ext cx="224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VSWR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67A27B5-3558-485D-9BB5-6E3BD5F6AF28}"/>
              </a:ext>
            </a:extLst>
          </p:cNvPr>
          <p:cNvSpPr txBox="1"/>
          <p:nvPr/>
        </p:nvSpPr>
        <p:spPr>
          <a:xfrm>
            <a:off x="5131824" y="4437638"/>
            <a:ext cx="224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Z - impedance</a:t>
            </a:r>
          </a:p>
        </p:txBody>
      </p:sp>
    </p:spTree>
    <p:extLst>
      <p:ext uri="{BB962C8B-B14F-4D97-AF65-F5344CB8AC3E}">
        <p14:creationId xmlns:p14="http://schemas.microsoft.com/office/powerpoint/2010/main" val="9526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27F5D09-8C8A-4697-89FC-8EC42B521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4127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latin typeface="+mn-lt"/>
              </a:rPr>
              <a:t>NanoVNA</a:t>
            </a:r>
            <a:r>
              <a:rPr lang="en-US" sz="3200" dirty="0">
                <a:latin typeface="+mn-lt"/>
              </a:rPr>
              <a:t>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AE9D404-7B8F-4870-AEAC-507D59BD5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252"/>
            <a:ext cx="10515600" cy="5516381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dirty="0"/>
              <a:t>Low price precision </a:t>
            </a:r>
            <a:r>
              <a:rPr lang="en-US" sz="3200" dirty="0" smtClean="0"/>
              <a:t>measurement test equipment</a:t>
            </a:r>
            <a:endParaRPr lang="en-US" sz="3200" dirty="0"/>
          </a:p>
          <a:p>
            <a:pPr lvl="0"/>
            <a:r>
              <a:rPr lang="en-US" sz="3200" dirty="0"/>
              <a:t>Small portable PC connectable device</a:t>
            </a:r>
          </a:p>
          <a:p>
            <a:pPr lvl="0"/>
            <a:r>
              <a:rPr lang="en-US" sz="3200" dirty="0" smtClean="0"/>
              <a:t>Requires </a:t>
            </a:r>
            <a:r>
              <a:rPr lang="en-US" sz="3200" dirty="0"/>
              <a:t>calibration before using to ensure accuracy</a:t>
            </a:r>
          </a:p>
          <a:p>
            <a:pPr lvl="0"/>
            <a:r>
              <a:rPr lang="en-US" sz="3200" dirty="0"/>
              <a:t>Open source architecture – hardware and software</a:t>
            </a:r>
          </a:p>
          <a:p>
            <a:pPr lvl="0"/>
            <a:r>
              <a:rPr lang="en-US" sz="3200" dirty="0"/>
              <a:t>Uses include measuring:</a:t>
            </a:r>
            <a:endParaRPr lang="en-US" sz="2400" dirty="0"/>
          </a:p>
          <a:p>
            <a:pPr lvl="1"/>
            <a:r>
              <a:rPr lang="en-US" sz="2800" dirty="0"/>
              <a:t>Inductance</a:t>
            </a:r>
            <a:endParaRPr lang="en-US" sz="2000" dirty="0"/>
          </a:p>
          <a:p>
            <a:pPr lvl="1"/>
            <a:r>
              <a:rPr lang="en-US" sz="2800" dirty="0"/>
              <a:t>Complex antenna impedance</a:t>
            </a:r>
            <a:endParaRPr lang="en-US" sz="2000" dirty="0"/>
          </a:p>
          <a:p>
            <a:pPr lvl="1"/>
            <a:r>
              <a:rPr lang="en-US" sz="2800" dirty="0"/>
              <a:t>Chokes</a:t>
            </a:r>
            <a:endParaRPr lang="en-US" sz="2000" dirty="0"/>
          </a:p>
          <a:p>
            <a:pPr lvl="1"/>
            <a:r>
              <a:rPr lang="en-US" sz="2800" dirty="0"/>
              <a:t>Gain</a:t>
            </a:r>
            <a:endParaRPr lang="en-US" sz="2000" dirty="0"/>
          </a:p>
          <a:p>
            <a:pPr lvl="1"/>
            <a:r>
              <a:rPr lang="en-US" sz="2800" dirty="0"/>
              <a:t>Attenuation</a:t>
            </a:r>
            <a:endParaRPr lang="en-US" sz="2000" dirty="0"/>
          </a:p>
          <a:p>
            <a:pPr lvl="1"/>
            <a:r>
              <a:rPr lang="en-US" sz="2800" dirty="0"/>
              <a:t>Align filters</a:t>
            </a:r>
            <a:endParaRPr lang="en-US" sz="2000" dirty="0"/>
          </a:p>
          <a:p>
            <a:pPr lvl="1"/>
            <a:r>
              <a:rPr lang="en-US" sz="2800" dirty="0"/>
              <a:t>Measuring coax length and finding location of defects in a feedline</a:t>
            </a:r>
            <a:endParaRPr lang="en-US" sz="20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72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521F3-4F76-4E9A-BE3B-5FD402D3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157"/>
            <a:ext cx="10515600" cy="456996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+mn-lt"/>
              </a:rPr>
              <a:t>Analysis of a Low Pass Filter (CH1 S21) – What Ham Band is this designed for?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9467421-32CD-4275-94B3-C3BDE958E70C}"/>
              </a:ext>
            </a:extLst>
          </p:cNvPr>
          <p:cNvSpPr txBox="1"/>
          <p:nvPr/>
        </p:nvSpPr>
        <p:spPr>
          <a:xfrm>
            <a:off x="9549353" y="1329179"/>
            <a:ext cx="169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Return Loss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562509-EA58-4489-BA03-A4A8F4628E25}"/>
              </a:ext>
            </a:extLst>
          </p:cNvPr>
          <p:cNvSpPr txBox="1"/>
          <p:nvPr/>
        </p:nvSpPr>
        <p:spPr>
          <a:xfrm>
            <a:off x="9843155" y="4714973"/>
            <a:ext cx="169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VSWR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AE6B8E-50C1-40F8-ABE6-F2B4BA164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20" y="471486"/>
            <a:ext cx="11353800" cy="638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1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521F3-4F76-4E9A-BE3B-5FD402D3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157"/>
            <a:ext cx="10515600" cy="456996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+mn-lt"/>
              </a:rPr>
              <a:t>Analysis of a 2nd Low Pass Filter (CH1 S21) – What Ham Band is this designed for?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9467421-32CD-4275-94B3-C3BDE958E70C}"/>
              </a:ext>
            </a:extLst>
          </p:cNvPr>
          <p:cNvSpPr txBox="1"/>
          <p:nvPr/>
        </p:nvSpPr>
        <p:spPr>
          <a:xfrm>
            <a:off x="9549353" y="1329179"/>
            <a:ext cx="169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Return Loss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562509-EA58-4489-BA03-A4A8F4628E25}"/>
              </a:ext>
            </a:extLst>
          </p:cNvPr>
          <p:cNvSpPr txBox="1"/>
          <p:nvPr/>
        </p:nvSpPr>
        <p:spPr>
          <a:xfrm>
            <a:off x="9843155" y="4714973"/>
            <a:ext cx="169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VSWR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BA8EC6-908B-406B-86B8-DD95E6FBC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52" y="366762"/>
            <a:ext cx="11539979" cy="649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521F3-4F76-4E9A-BE3B-5FD402D3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157"/>
            <a:ext cx="10515600" cy="456996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+mn-lt"/>
              </a:rPr>
              <a:t>What is the Device Under Test?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9467421-32CD-4275-94B3-C3BDE958E70C}"/>
              </a:ext>
            </a:extLst>
          </p:cNvPr>
          <p:cNvSpPr txBox="1"/>
          <p:nvPr/>
        </p:nvSpPr>
        <p:spPr>
          <a:xfrm>
            <a:off x="9549353" y="1329179"/>
            <a:ext cx="169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Return Loss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562509-EA58-4489-BA03-A4A8F4628E25}"/>
              </a:ext>
            </a:extLst>
          </p:cNvPr>
          <p:cNvSpPr txBox="1"/>
          <p:nvPr/>
        </p:nvSpPr>
        <p:spPr>
          <a:xfrm>
            <a:off x="9843155" y="4714973"/>
            <a:ext cx="169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VSWR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3EC83D-5C62-4842-90D1-DC12D6A81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72" y="407598"/>
            <a:ext cx="11467381" cy="645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521F3-4F76-4E9A-BE3B-5FD402D3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157"/>
            <a:ext cx="10515600" cy="456996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+mn-lt"/>
              </a:rPr>
              <a:t>Analysis of a 6M Omni Angle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D7B684A-DC5D-4870-AFD0-BC61947F3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51" y="376482"/>
            <a:ext cx="11522697" cy="64815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9467421-32CD-4275-94B3-C3BDE958E70C}"/>
              </a:ext>
            </a:extLst>
          </p:cNvPr>
          <p:cNvSpPr txBox="1"/>
          <p:nvPr/>
        </p:nvSpPr>
        <p:spPr>
          <a:xfrm>
            <a:off x="9549353" y="1329179"/>
            <a:ext cx="169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Return Loss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562509-EA58-4489-BA03-A4A8F4628E25}"/>
              </a:ext>
            </a:extLst>
          </p:cNvPr>
          <p:cNvSpPr txBox="1"/>
          <p:nvPr/>
        </p:nvSpPr>
        <p:spPr>
          <a:xfrm>
            <a:off x="9843155" y="4714973"/>
            <a:ext cx="169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VSWR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DFF1783-6A95-4636-A15D-BB8B40F7A854}"/>
              </a:ext>
            </a:extLst>
          </p:cNvPr>
          <p:cNvCxnSpPr/>
          <p:nvPr/>
        </p:nvCxnSpPr>
        <p:spPr>
          <a:xfrm>
            <a:off x="4826524" y="5957741"/>
            <a:ext cx="70135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6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6059E9-828A-436B-AD69-ABB76D54B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20" y="366761"/>
            <a:ext cx="11539979" cy="6491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521F3-4F76-4E9A-BE3B-5FD402D3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157"/>
            <a:ext cx="10515600" cy="456996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+mn-lt"/>
              </a:rPr>
              <a:t>Analysis of a 6M 4 Element Yagi (with comparison to Omni Angle)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9467421-32CD-4275-94B3-C3BDE958E70C}"/>
              </a:ext>
            </a:extLst>
          </p:cNvPr>
          <p:cNvSpPr txBox="1"/>
          <p:nvPr/>
        </p:nvSpPr>
        <p:spPr>
          <a:xfrm>
            <a:off x="5710589" y="1734531"/>
            <a:ext cx="169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Return Loss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562509-EA58-4489-BA03-A4A8F4628E25}"/>
              </a:ext>
            </a:extLst>
          </p:cNvPr>
          <p:cNvSpPr txBox="1"/>
          <p:nvPr/>
        </p:nvSpPr>
        <p:spPr>
          <a:xfrm>
            <a:off x="5987592" y="4626881"/>
            <a:ext cx="169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VSWR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DFF1783-6A95-4636-A15D-BB8B40F7A854}"/>
              </a:ext>
            </a:extLst>
          </p:cNvPr>
          <p:cNvCxnSpPr/>
          <p:nvPr/>
        </p:nvCxnSpPr>
        <p:spPr>
          <a:xfrm>
            <a:off x="4920794" y="5948314"/>
            <a:ext cx="70135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0DCB24-C975-4870-BD90-511A55AF3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537" y="2611224"/>
            <a:ext cx="2570289" cy="31158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73DF82B-9D21-4D0E-8F38-F3B655E5BDB7}"/>
              </a:ext>
            </a:extLst>
          </p:cNvPr>
          <p:cNvSpPr txBox="1"/>
          <p:nvPr/>
        </p:nvSpPr>
        <p:spPr>
          <a:xfrm>
            <a:off x="10161612" y="3333478"/>
            <a:ext cx="1885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Memo:</a:t>
            </a:r>
          </a:p>
          <a:p>
            <a:r>
              <a:rPr lang="en-US" dirty="0"/>
              <a:t>Omni Angle</a:t>
            </a:r>
          </a:p>
          <a:p>
            <a:r>
              <a:rPr lang="en-US" dirty="0"/>
              <a:t>Return Loss Curve</a:t>
            </a:r>
          </a:p>
        </p:txBody>
      </p:sp>
    </p:spTree>
    <p:extLst>
      <p:ext uri="{BB962C8B-B14F-4D97-AF65-F5344CB8AC3E}">
        <p14:creationId xmlns:p14="http://schemas.microsoft.com/office/powerpoint/2010/main" val="35887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622190-5FF7-4196-ABAB-FD1E5DCCC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05" y="329938"/>
            <a:ext cx="11484990" cy="6329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521F3-4F76-4E9A-BE3B-5FD402D3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157"/>
            <a:ext cx="10515600" cy="456996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+mn-lt"/>
              </a:rPr>
              <a:t>Analysis of a 1.25M (222Mhz) 5 Element Yage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9467421-32CD-4275-94B3-C3BDE958E70C}"/>
              </a:ext>
            </a:extLst>
          </p:cNvPr>
          <p:cNvSpPr txBox="1"/>
          <p:nvPr/>
        </p:nvSpPr>
        <p:spPr>
          <a:xfrm>
            <a:off x="5710589" y="1734531"/>
            <a:ext cx="169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Return Loss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562509-EA58-4489-BA03-A4A8F4628E25}"/>
              </a:ext>
            </a:extLst>
          </p:cNvPr>
          <p:cNvSpPr txBox="1"/>
          <p:nvPr/>
        </p:nvSpPr>
        <p:spPr>
          <a:xfrm>
            <a:off x="5987592" y="4626881"/>
            <a:ext cx="169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VSWR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DFF1783-6A95-4636-A15D-BB8B40F7A854}"/>
              </a:ext>
            </a:extLst>
          </p:cNvPr>
          <p:cNvCxnSpPr/>
          <p:nvPr/>
        </p:nvCxnSpPr>
        <p:spPr>
          <a:xfrm>
            <a:off x="4628561" y="5590094"/>
            <a:ext cx="70135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78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7467CF3-3C59-493E-A08F-14DF83DC5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06" y="355272"/>
            <a:ext cx="11560404" cy="65027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521F3-4F76-4E9A-BE3B-5FD402D3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157"/>
            <a:ext cx="10515600" cy="456996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+mn-lt"/>
              </a:rPr>
              <a:t>Analysis of a 2M/70cm Dual Band Yagi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9467421-32CD-4275-94B3-C3BDE958E70C}"/>
              </a:ext>
            </a:extLst>
          </p:cNvPr>
          <p:cNvSpPr txBox="1"/>
          <p:nvPr/>
        </p:nvSpPr>
        <p:spPr>
          <a:xfrm>
            <a:off x="6956983" y="884835"/>
            <a:ext cx="169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Return Loss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562509-EA58-4489-BA03-A4A8F4628E25}"/>
              </a:ext>
            </a:extLst>
          </p:cNvPr>
          <p:cNvSpPr txBox="1"/>
          <p:nvPr/>
        </p:nvSpPr>
        <p:spPr>
          <a:xfrm>
            <a:off x="7579153" y="3976432"/>
            <a:ext cx="169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VSWR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DFF1783-6A95-4636-A15D-BB8B40F7A854}"/>
              </a:ext>
            </a:extLst>
          </p:cNvPr>
          <p:cNvCxnSpPr/>
          <p:nvPr/>
        </p:nvCxnSpPr>
        <p:spPr>
          <a:xfrm>
            <a:off x="4628562" y="6174562"/>
            <a:ext cx="70135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937AF2C-66D3-42A8-9604-E9DC9426F851}"/>
              </a:ext>
            </a:extLst>
          </p:cNvPr>
          <p:cNvCxnSpPr/>
          <p:nvPr/>
        </p:nvCxnSpPr>
        <p:spPr>
          <a:xfrm>
            <a:off x="4628562" y="2094326"/>
            <a:ext cx="70135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1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8F7723-E1C2-4E34-AA89-585691915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587375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latin typeface="+mn-lt"/>
              </a:rPr>
              <a:t>Navovna</a:t>
            </a:r>
            <a:r>
              <a:rPr lang="en-US" sz="3200" dirty="0">
                <a:latin typeface="+mn-lt"/>
              </a:rPr>
              <a:t> – General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F548F2-E900-408A-9F9D-1CD5CFDD5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816375"/>
            <a:ext cx="11341100" cy="4493658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dirty="0" err="1"/>
              <a:t>NanoVNA</a:t>
            </a:r>
            <a:r>
              <a:rPr lang="en-US" dirty="0"/>
              <a:t> is a vector network analyzer (not computer network)</a:t>
            </a:r>
            <a:endParaRPr lang="en-US" sz="1800" dirty="0"/>
          </a:p>
          <a:p>
            <a:pPr lvl="1"/>
            <a:r>
              <a:rPr lang="en-US" dirty="0"/>
              <a:t>Typical measurement range is 50Khz to 1.5Ghz (accuracy decreases with frequency) </a:t>
            </a:r>
            <a:endParaRPr lang="en-US" sz="1800" dirty="0"/>
          </a:p>
          <a:p>
            <a:pPr lvl="1"/>
            <a:r>
              <a:rPr lang="en-US" dirty="0"/>
              <a:t>Distinguishing features (from other test </a:t>
            </a:r>
            <a:r>
              <a:rPr lang="en-US" dirty="0" smtClean="0"/>
              <a:t>devices e.g. scaler antenna analyzers):</a:t>
            </a:r>
            <a:endParaRPr lang="en-US" sz="1800" dirty="0"/>
          </a:p>
          <a:p>
            <a:pPr lvl="2"/>
            <a:r>
              <a:rPr lang="en-US" dirty="0"/>
              <a:t>Measures amplitude and phase providing complex numbers</a:t>
            </a:r>
            <a:endParaRPr lang="en-US" sz="1600" dirty="0"/>
          </a:p>
          <a:p>
            <a:pPr lvl="2"/>
            <a:r>
              <a:rPr lang="en-US" dirty="0"/>
              <a:t>Real and imaginary elements of electrical features</a:t>
            </a:r>
            <a:endParaRPr lang="en-US" sz="1600" dirty="0"/>
          </a:p>
          <a:p>
            <a:pPr lvl="3"/>
            <a:r>
              <a:rPr lang="en-US" dirty="0"/>
              <a:t>Impedance as Z=</a:t>
            </a:r>
            <a:r>
              <a:rPr lang="en-US" dirty="0" err="1"/>
              <a:t>R+jX</a:t>
            </a:r>
            <a:r>
              <a:rPr lang="en-US" dirty="0"/>
              <a:t> instead of Z only (scalar antenna analyzers)</a:t>
            </a:r>
            <a:endParaRPr lang="en-US" sz="1400" dirty="0"/>
          </a:p>
          <a:p>
            <a:pPr lvl="2"/>
            <a:r>
              <a:rPr lang="en-US" dirty="0"/>
              <a:t>2 high-frequency ports/connectors allowing measurement of amplitude and phase as well as forward and reflected power.</a:t>
            </a:r>
            <a:endParaRPr lang="en-US" sz="1600" dirty="0"/>
          </a:p>
          <a:p>
            <a:pPr lvl="3"/>
            <a:r>
              <a:rPr lang="en-US" dirty="0"/>
              <a:t>Port 1 (CH0/TX) acts as the output of the incident signal as well as measurement port for the reflected signal</a:t>
            </a:r>
            <a:endParaRPr lang="en-US" sz="1400" dirty="0"/>
          </a:p>
          <a:p>
            <a:pPr lvl="3"/>
            <a:r>
              <a:rPr lang="en-US" dirty="0"/>
              <a:t>Port 2 (CH1/RX) receives the signal of a Device Under Test such as a filter</a:t>
            </a:r>
            <a:endParaRPr lang="en-US" sz="1400" dirty="0"/>
          </a:p>
          <a:p>
            <a:pPr lvl="3"/>
            <a:r>
              <a:rPr lang="en-US" dirty="0"/>
              <a:t>Scatter parameters/S-parameters – S11 and S21</a:t>
            </a:r>
            <a:endParaRPr lang="en-US" sz="1400" dirty="0"/>
          </a:p>
          <a:p>
            <a:pPr lvl="4"/>
            <a:r>
              <a:rPr lang="en-US" dirty="0"/>
              <a:t>S11 = measured at port 1, incident from port 1 (reflection)</a:t>
            </a:r>
            <a:endParaRPr lang="en-US" sz="1400" dirty="0"/>
          </a:p>
          <a:p>
            <a:pPr lvl="4"/>
            <a:r>
              <a:rPr lang="en-US" dirty="0"/>
              <a:t>S21 = measured at port 2, incident from port 1 (transmission)</a:t>
            </a:r>
            <a:endParaRPr lang="en-US" sz="1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E01F3D-1A70-4719-BC1F-F14D57CE31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76600" y="5284787"/>
            <a:ext cx="5024437" cy="15732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324597-DC2E-42D1-BC71-DCDB159133F7}"/>
              </a:ext>
            </a:extLst>
          </p:cNvPr>
          <p:cNvSpPr txBox="1"/>
          <p:nvPr/>
        </p:nvSpPr>
        <p:spPr>
          <a:xfrm>
            <a:off x="2857500" y="556736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Port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DD4B24C-E0E8-41D6-A52E-8458D2A3F6DF}"/>
              </a:ext>
            </a:extLst>
          </p:cNvPr>
          <p:cNvSpPr txBox="1"/>
          <p:nvPr/>
        </p:nvSpPr>
        <p:spPr>
          <a:xfrm>
            <a:off x="8140700" y="556736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Port 2</a:t>
            </a:r>
          </a:p>
        </p:txBody>
      </p:sp>
    </p:spTree>
    <p:extLst>
      <p:ext uri="{BB962C8B-B14F-4D97-AF65-F5344CB8AC3E}">
        <p14:creationId xmlns:p14="http://schemas.microsoft.com/office/powerpoint/2010/main" val="17213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F1115A9-26F5-479D-A70C-6364D71FE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92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+mn-lt"/>
              </a:rPr>
              <a:t>Hardware versions and construction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5CB87F4-6659-4B5C-9EC9-61B4E9A8E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45" y="1155700"/>
            <a:ext cx="11032761" cy="5559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High quality </a:t>
            </a:r>
            <a:r>
              <a:rPr lang="en-US" sz="3200" dirty="0"/>
              <a:t>models and many cheaper clones</a:t>
            </a:r>
            <a:endParaRPr lang="en-US" sz="2400" dirty="0"/>
          </a:p>
          <a:p>
            <a:pPr lvl="1"/>
            <a:r>
              <a:rPr lang="en-US" sz="2800" dirty="0"/>
              <a:t>Sold with or without batteries, get one with the battery included</a:t>
            </a:r>
            <a:endParaRPr lang="en-US" dirty="0"/>
          </a:p>
          <a:p>
            <a:pPr lvl="1"/>
            <a:r>
              <a:rPr lang="en-US" sz="2800" dirty="0"/>
              <a:t>Sold with or without shielded ports (different from shielded case)</a:t>
            </a:r>
            <a:endParaRPr lang="en-US" dirty="0"/>
          </a:p>
          <a:p>
            <a:pPr lvl="1"/>
            <a:r>
              <a:rPr lang="en-US" sz="2800" dirty="0"/>
              <a:t>Cheaper models have inferior and fewer accessories, e.g. # of SMA connectors and coax leads (RG174 vs. RG316)</a:t>
            </a:r>
            <a:endParaRPr lang="en-US" dirty="0"/>
          </a:p>
          <a:p>
            <a:pPr lvl="1"/>
            <a:r>
              <a:rPr lang="en-US" sz="2800" dirty="0" err="1"/>
              <a:t>NanoVNA</a:t>
            </a:r>
            <a:r>
              <a:rPr lang="en-US" sz="2800" dirty="0"/>
              <a:t> 2.8” screen – original marketed by </a:t>
            </a:r>
            <a:r>
              <a:rPr lang="en-US" sz="2800" dirty="0" err="1"/>
              <a:t>Hugen</a:t>
            </a:r>
            <a:r>
              <a:rPr lang="en-US" sz="2800" dirty="0"/>
              <a:t> enclosed in a protective plastic (3D printed) case</a:t>
            </a:r>
            <a:endParaRPr lang="en-US" dirty="0"/>
          </a:p>
          <a:p>
            <a:pPr lvl="1"/>
            <a:r>
              <a:rPr lang="en-US" sz="2800" dirty="0" err="1"/>
              <a:t>NanoVNA</a:t>
            </a:r>
            <a:r>
              <a:rPr lang="en-US" sz="2800" dirty="0"/>
              <a:t>-F 4.3” – </a:t>
            </a:r>
            <a:r>
              <a:rPr lang="en-US" sz="2800" dirty="0" err="1"/>
              <a:t>Deepelec</a:t>
            </a:r>
            <a:r>
              <a:rPr lang="en-US" sz="2800" dirty="0"/>
              <a:t> sold through </a:t>
            </a:r>
            <a:r>
              <a:rPr lang="en-US" sz="2800" dirty="0" err="1"/>
              <a:t>Aliexpress</a:t>
            </a:r>
            <a:r>
              <a:rPr lang="en-US" sz="2800" dirty="0"/>
              <a:t> is a high quality offering with metal case and complete accessory package</a:t>
            </a:r>
            <a:endParaRPr lang="en-US" dirty="0"/>
          </a:p>
          <a:p>
            <a:pPr lvl="1"/>
            <a:r>
              <a:rPr lang="en-US" sz="2800" dirty="0"/>
              <a:t>Required calibration accessories include: short, open, load, thru connectors (SMA)</a:t>
            </a:r>
            <a:endParaRPr lang="en-US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90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4AC3A5D-F667-47C1-AC6A-20469E1CD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66357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NanoVNA</a:t>
            </a:r>
            <a:r>
              <a:rPr lang="en-US" dirty="0"/>
              <a:t>-F &amp; </a:t>
            </a:r>
            <a:r>
              <a:rPr lang="en-US" dirty="0" err="1"/>
              <a:t>NanoVNA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471CBC0-898D-4620-BDE6-6341B851AE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25500"/>
            <a:ext cx="9144000" cy="5870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2C2AE8-93F2-4928-9205-3C0AFE0C7D06}"/>
              </a:ext>
            </a:extLst>
          </p:cNvPr>
          <p:cNvSpPr txBox="1"/>
          <p:nvPr/>
        </p:nvSpPr>
        <p:spPr>
          <a:xfrm>
            <a:off x="8066367" y="1549400"/>
            <a:ext cx="17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NanoVNA</a:t>
            </a:r>
            <a:r>
              <a:rPr lang="en-US" dirty="0"/>
              <a:t>-F 4.3” </a:t>
            </a:r>
          </a:p>
          <a:p>
            <a:r>
              <a:rPr lang="en-US" dirty="0"/>
              <a:t>~$120 - $140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F5BEF5-F409-44AC-B2B3-B35041BD9964}"/>
              </a:ext>
            </a:extLst>
          </p:cNvPr>
          <p:cNvSpPr txBox="1"/>
          <p:nvPr/>
        </p:nvSpPr>
        <p:spPr>
          <a:xfrm>
            <a:off x="8098015" y="3760654"/>
            <a:ext cx="1746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NanoVNA</a:t>
            </a:r>
            <a:r>
              <a:rPr lang="en-US" dirty="0"/>
              <a:t> 2.8” </a:t>
            </a:r>
          </a:p>
          <a:p>
            <a:r>
              <a:rPr lang="en-US" dirty="0"/>
              <a:t>~$35 - $65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74AA84-C795-4558-A9BF-B7F445C72FD1}"/>
              </a:ext>
            </a:extLst>
          </p:cNvPr>
          <p:cNvSpPr txBox="1"/>
          <p:nvPr/>
        </p:nvSpPr>
        <p:spPr>
          <a:xfrm>
            <a:off x="1849609" y="4497665"/>
            <a:ext cx="1746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3D printed case often extra $13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1DEB6E-1C74-4D89-A8B6-4DA3BA5E2DF8}"/>
              </a:ext>
            </a:extLst>
          </p:cNvPr>
          <p:cNvSpPr txBox="1"/>
          <p:nvPr/>
        </p:nvSpPr>
        <p:spPr>
          <a:xfrm>
            <a:off x="2998034" y="1534124"/>
            <a:ext cx="2000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quality models include metal enclosure and RG316 cables</a:t>
            </a:r>
          </a:p>
        </p:txBody>
      </p:sp>
    </p:spTree>
    <p:extLst>
      <p:ext uri="{BB962C8B-B14F-4D97-AF65-F5344CB8AC3E}">
        <p14:creationId xmlns:p14="http://schemas.microsoft.com/office/powerpoint/2010/main" val="57614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2608FF3-EC99-4373-9154-FC593B47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25"/>
            <a:ext cx="10515600" cy="79057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Using the </a:t>
            </a:r>
            <a:r>
              <a:rPr lang="en-US" sz="2400" b="1" dirty="0" err="1"/>
              <a:t>NanoVNA</a:t>
            </a:r>
            <a:r>
              <a:rPr lang="en-US" sz="2400" b="1" dirty="0"/>
              <a:t> and understanding its output</a:t>
            </a: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2800" dirty="0">
                <a:latin typeface="+mn-lt"/>
              </a:rPr>
              <a:t>Three Chart Types: Linear, Smith and Polar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D5384E4A-902C-48EF-8D0F-DD3C91B2A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9025"/>
            <a:ext cx="10515600" cy="1412875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Linear – used to display </a:t>
            </a:r>
            <a:r>
              <a:rPr lang="en-US" sz="2400" dirty="0"/>
              <a:t>LOGMAG, PHASE, DELAY, SWR, LINEAR, REAL, IMAG, RESISTANCE AND REACTANCE</a:t>
            </a:r>
          </a:p>
          <a:p>
            <a:pPr lvl="1"/>
            <a:r>
              <a:rPr lang="en-US" dirty="0"/>
              <a:t>Always 9 horizontal lines on the plot of the hardware device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D9A0B72-E167-4F7A-8933-5887351023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78200" y="2535237"/>
            <a:ext cx="3984625" cy="424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2608FF3-EC99-4373-9154-FC593B47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08" y="0"/>
            <a:ext cx="10515600" cy="771237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Using the </a:t>
            </a:r>
            <a:r>
              <a:rPr lang="en-US" sz="2400" b="1" dirty="0" err="1"/>
              <a:t>NanoVNA</a:t>
            </a:r>
            <a:r>
              <a:rPr lang="en-US" sz="2400" b="1" dirty="0"/>
              <a:t> and understanding its output</a:t>
            </a: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Three Chart Types: Linear, Smith and Polar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D5384E4A-902C-48EF-8D0F-DD3C91B2A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4075"/>
            <a:ext cx="10845800" cy="141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Smith and Polar used to simultaneously portray complex impedance over frequency sweep – Smith and Polar provide different view of same data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F726A9-A66D-4EFC-82AA-06FF10FBC2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2232042"/>
            <a:ext cx="4121727" cy="38547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164C90-A5F0-43AF-A048-95950BC96A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18908" y="2232040"/>
            <a:ext cx="4211783" cy="385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D275BE1-0F94-49AD-BE15-2D2BF26B8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68103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Using the </a:t>
            </a:r>
            <a:r>
              <a:rPr lang="en-US" sz="3200" b="1" dirty="0" err="1"/>
              <a:t>NanoVNA</a:t>
            </a:r>
            <a:r>
              <a:rPr lang="en-US" sz="3200" b="1" dirty="0"/>
              <a:t> and understanding its output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047BFF0-B97B-4D03-9D01-98D759239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61467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Traces</a:t>
            </a:r>
            <a:r>
              <a:rPr lang="en-US" dirty="0"/>
              <a:t>  </a:t>
            </a:r>
            <a:endParaRPr lang="en-US" sz="2000" dirty="0"/>
          </a:p>
          <a:p>
            <a:r>
              <a:rPr lang="en-US" dirty="0"/>
              <a:t>Data is measured with traces - up to 4 (firmware dependent) represented with different colors (more when using PC interface and software)</a:t>
            </a:r>
            <a:endParaRPr lang="en-US" sz="2000" dirty="0"/>
          </a:p>
          <a:p>
            <a:pPr lvl="0"/>
            <a:r>
              <a:rPr lang="en-US" dirty="0"/>
              <a:t>Displayed as plots on the screen and as text on the left and top coded by color</a:t>
            </a:r>
            <a:endParaRPr lang="en-US" sz="2000" dirty="0"/>
          </a:p>
          <a:p>
            <a:pPr lvl="0"/>
            <a:r>
              <a:rPr lang="en-US" dirty="0"/>
              <a:t>Traces can be switched on and off and are associated with C11 or C21</a:t>
            </a:r>
            <a:endParaRPr lang="en-US" sz="2000" dirty="0"/>
          </a:p>
          <a:p>
            <a:pPr lvl="0"/>
            <a:r>
              <a:rPr lang="en-US" dirty="0"/>
              <a:t>Available formats of measurement data</a:t>
            </a:r>
            <a:endParaRPr lang="en-US" sz="2000" dirty="0"/>
          </a:p>
          <a:p>
            <a:pPr lvl="1"/>
            <a:r>
              <a:rPr lang="en-US" dirty="0"/>
              <a:t>LOGMAG: magnitude of signal in decibel relative to the incident signal</a:t>
            </a:r>
            <a:endParaRPr lang="en-US" sz="1800" dirty="0"/>
          </a:p>
          <a:p>
            <a:pPr lvl="1"/>
            <a:r>
              <a:rPr lang="en-US" dirty="0"/>
              <a:t>PHASE: phase of signal in degrees relative to the incident signal</a:t>
            </a:r>
            <a:endParaRPr lang="en-US" sz="1800" dirty="0"/>
          </a:p>
          <a:p>
            <a:pPr lvl="1"/>
            <a:r>
              <a:rPr lang="en-US" dirty="0"/>
              <a:t>DELAY: group delay versus frequency, typically in picoseconds or nanoseconds</a:t>
            </a:r>
            <a:endParaRPr lang="en-US" sz="1800" dirty="0"/>
          </a:p>
          <a:p>
            <a:pPr lvl="1"/>
            <a:r>
              <a:rPr lang="en-US" dirty="0"/>
              <a:t>SMITH: complex impedance at the selected port – real in ohms and imaginary in inductance or reactance, centered on 50 ohms</a:t>
            </a:r>
            <a:endParaRPr lang="en-US" sz="1800" dirty="0"/>
          </a:p>
          <a:p>
            <a:pPr lvl="1"/>
            <a:r>
              <a:rPr lang="en-US" dirty="0"/>
              <a:t>SWR/return loss</a:t>
            </a:r>
            <a:endParaRPr lang="en-US" sz="1800" dirty="0"/>
          </a:p>
          <a:p>
            <a:pPr lvl="1"/>
            <a:r>
              <a:rPr lang="en-US" dirty="0"/>
              <a:t>POLAR: complex reflection response</a:t>
            </a:r>
            <a:endParaRPr lang="en-US" sz="1800" dirty="0"/>
          </a:p>
          <a:p>
            <a:pPr lvl="1"/>
            <a:r>
              <a:rPr lang="en-US" dirty="0"/>
              <a:t>LINEAR: norm of the complex reflection response transmission coefficient</a:t>
            </a:r>
            <a:endParaRPr lang="en-US" sz="1800" dirty="0"/>
          </a:p>
          <a:p>
            <a:pPr lvl="1"/>
            <a:r>
              <a:rPr lang="en-US" dirty="0"/>
              <a:t>IMAG: imaginary part of the complex reflection response transmission coefficient</a:t>
            </a:r>
          </a:p>
          <a:p>
            <a:pPr lvl="1"/>
            <a:r>
              <a:rPr lang="en-US" dirty="0"/>
              <a:t>RESISTANCE: real part of the impedance in ohms</a:t>
            </a:r>
          </a:p>
          <a:p>
            <a:pPr lvl="1"/>
            <a:r>
              <a:rPr lang="en-US" dirty="0"/>
              <a:t>REACTANCE: imaginary part of the impedance in ohms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754B6115-3A5A-4464-9415-C9D4BEEF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53657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Traces of 50ohm load on 4” RG316 cable at 50kHz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F0F7211-90F8-4B4D-82BE-F99236D4BC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12800"/>
            <a:ext cx="91440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7830</TotalTime>
  <Words>1314</Words>
  <Application>Microsoft Office PowerPoint</Application>
  <PresentationFormat>Widescreen</PresentationFormat>
  <Paragraphs>154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NanoVNA-F &amp; NanoVNA</vt:lpstr>
      <vt:lpstr>NanoVNA Overview</vt:lpstr>
      <vt:lpstr>Navovna – General Description</vt:lpstr>
      <vt:lpstr>Hardware versions and construction</vt:lpstr>
      <vt:lpstr>NanoVNA-F &amp; NanoVNA</vt:lpstr>
      <vt:lpstr>Using the NanoVNA and understanding its output Three Chart Types: Linear, Smith and Polar</vt:lpstr>
      <vt:lpstr>Using the NanoVNA and understanding its output Three Chart Types: Linear, Smith and Polar</vt:lpstr>
      <vt:lpstr>Using the NanoVNA and understanding its output </vt:lpstr>
      <vt:lpstr>Traces of 50ohm load on 4” RG316 cable at 50kHz</vt:lpstr>
      <vt:lpstr>PowerPoint Presentation</vt:lpstr>
      <vt:lpstr>Traces and Markers as on Device</vt:lpstr>
      <vt:lpstr>PowerPoint Presentation</vt:lpstr>
      <vt:lpstr>Calibration</vt:lpstr>
      <vt:lpstr>Calibration reference plane</vt:lpstr>
      <vt:lpstr>PC Software – NanoVNA Saver</vt:lpstr>
      <vt:lpstr>PC Software – NanoVNA Saver Cont. – Display Setup</vt:lpstr>
      <vt:lpstr>NanoVNA Saver Cont. – Sweep Control &amp; Markers</vt:lpstr>
      <vt:lpstr>Analysis examples: TDR estimate of cable length with 50 ohm load (CH0 S11 plot)</vt:lpstr>
      <vt:lpstr>Analysis of a Disconne antenna – 30Mhz to 1Ghz (CH0 S11 plot)</vt:lpstr>
      <vt:lpstr>Analysis of a Low Pass Filter (CH1 S21) – What Ham Band is this designed for?</vt:lpstr>
      <vt:lpstr>Analysis of a 2nd Low Pass Filter (CH1 S21) – What Ham Band is this designed for?</vt:lpstr>
      <vt:lpstr>What is the Device Under Test?</vt:lpstr>
      <vt:lpstr>Analysis of a 6M Omni Angle</vt:lpstr>
      <vt:lpstr>Analysis of a 6M 4 Element Yagi (with comparison to Omni Angle)</vt:lpstr>
      <vt:lpstr>Analysis of a 1.25M (222Mhz) 5 Element Yage</vt:lpstr>
      <vt:lpstr>Analysis of a 2M/70cm Dual Band Yagi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TDR estimate of cable length with 50 ohm load</dc:title>
  <dc:creator>Harry Williams</dc:creator>
  <cp:lastModifiedBy>Harry Williams</cp:lastModifiedBy>
  <cp:revision>74</cp:revision>
  <dcterms:created xsi:type="dcterms:W3CDTF">2020-01-15T18:48:06Z</dcterms:created>
  <dcterms:modified xsi:type="dcterms:W3CDTF">2020-02-13T19:51:06Z</dcterms:modified>
</cp:coreProperties>
</file>