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83" r:id="rId4"/>
    <p:sldId id="268" r:id="rId5"/>
    <p:sldId id="269" r:id="rId6"/>
    <p:sldId id="270" r:id="rId7"/>
    <p:sldId id="271" r:id="rId8"/>
    <p:sldId id="272" r:id="rId9"/>
    <p:sldId id="273" r:id="rId10"/>
    <p:sldId id="274" r:id="rId11"/>
    <p:sldId id="275" r:id="rId12"/>
    <p:sldId id="276" r:id="rId13"/>
    <p:sldId id="278" r:id="rId14"/>
    <p:sldId id="279" r:id="rId15"/>
    <p:sldId id="277" r:id="rId16"/>
    <p:sldId id="280" r:id="rId17"/>
    <p:sldId id="285" r:id="rId18"/>
    <p:sldId id="281" r:id="rId19"/>
    <p:sldId id="282" r:id="rId20"/>
    <p:sldId id="28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74"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2F877E-5802-49F6-A8A3-60AC3F2458D5}"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16987-7F84-4BD7-9AE7-AA2946BA8BDF}" type="slidenum">
              <a:rPr lang="en-US" smtClean="0"/>
              <a:t>‹#›</a:t>
            </a:fld>
            <a:endParaRPr lang="en-US"/>
          </a:p>
        </p:txBody>
      </p:sp>
    </p:spTree>
    <p:extLst>
      <p:ext uri="{BB962C8B-B14F-4D97-AF65-F5344CB8AC3E}">
        <p14:creationId xmlns:p14="http://schemas.microsoft.com/office/powerpoint/2010/main" val="115516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2F877E-5802-49F6-A8A3-60AC3F2458D5}"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16987-7F84-4BD7-9AE7-AA2946BA8BDF}" type="slidenum">
              <a:rPr lang="en-US" smtClean="0"/>
              <a:t>‹#›</a:t>
            </a:fld>
            <a:endParaRPr lang="en-US"/>
          </a:p>
        </p:txBody>
      </p:sp>
    </p:spTree>
    <p:extLst>
      <p:ext uri="{BB962C8B-B14F-4D97-AF65-F5344CB8AC3E}">
        <p14:creationId xmlns:p14="http://schemas.microsoft.com/office/powerpoint/2010/main" val="28976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2F877E-5802-49F6-A8A3-60AC3F2458D5}"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16987-7F84-4BD7-9AE7-AA2946BA8BDF}" type="slidenum">
              <a:rPr lang="en-US" smtClean="0"/>
              <a:t>‹#›</a:t>
            </a:fld>
            <a:endParaRPr lang="en-US"/>
          </a:p>
        </p:txBody>
      </p:sp>
    </p:spTree>
    <p:extLst>
      <p:ext uri="{BB962C8B-B14F-4D97-AF65-F5344CB8AC3E}">
        <p14:creationId xmlns:p14="http://schemas.microsoft.com/office/powerpoint/2010/main" val="243105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2F877E-5802-49F6-A8A3-60AC3F2458D5}"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16987-7F84-4BD7-9AE7-AA2946BA8BDF}" type="slidenum">
              <a:rPr lang="en-US" smtClean="0"/>
              <a:t>‹#›</a:t>
            </a:fld>
            <a:endParaRPr lang="en-US"/>
          </a:p>
        </p:txBody>
      </p:sp>
    </p:spTree>
    <p:extLst>
      <p:ext uri="{BB962C8B-B14F-4D97-AF65-F5344CB8AC3E}">
        <p14:creationId xmlns:p14="http://schemas.microsoft.com/office/powerpoint/2010/main" val="181153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2F877E-5802-49F6-A8A3-60AC3F2458D5}"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16987-7F84-4BD7-9AE7-AA2946BA8BDF}" type="slidenum">
              <a:rPr lang="en-US" smtClean="0"/>
              <a:t>‹#›</a:t>
            </a:fld>
            <a:endParaRPr lang="en-US"/>
          </a:p>
        </p:txBody>
      </p:sp>
    </p:spTree>
    <p:extLst>
      <p:ext uri="{BB962C8B-B14F-4D97-AF65-F5344CB8AC3E}">
        <p14:creationId xmlns:p14="http://schemas.microsoft.com/office/powerpoint/2010/main" val="281930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2F877E-5802-49F6-A8A3-60AC3F2458D5}"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116987-7F84-4BD7-9AE7-AA2946BA8BDF}" type="slidenum">
              <a:rPr lang="en-US" smtClean="0"/>
              <a:t>‹#›</a:t>
            </a:fld>
            <a:endParaRPr lang="en-US"/>
          </a:p>
        </p:txBody>
      </p:sp>
    </p:spTree>
    <p:extLst>
      <p:ext uri="{BB962C8B-B14F-4D97-AF65-F5344CB8AC3E}">
        <p14:creationId xmlns:p14="http://schemas.microsoft.com/office/powerpoint/2010/main" val="325803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2F877E-5802-49F6-A8A3-60AC3F2458D5}"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116987-7F84-4BD7-9AE7-AA2946BA8BDF}" type="slidenum">
              <a:rPr lang="en-US" smtClean="0"/>
              <a:t>‹#›</a:t>
            </a:fld>
            <a:endParaRPr lang="en-US"/>
          </a:p>
        </p:txBody>
      </p:sp>
    </p:spTree>
    <p:extLst>
      <p:ext uri="{BB962C8B-B14F-4D97-AF65-F5344CB8AC3E}">
        <p14:creationId xmlns:p14="http://schemas.microsoft.com/office/powerpoint/2010/main" val="205023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2F877E-5802-49F6-A8A3-60AC3F2458D5}"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116987-7F84-4BD7-9AE7-AA2946BA8BDF}" type="slidenum">
              <a:rPr lang="en-US" smtClean="0"/>
              <a:t>‹#›</a:t>
            </a:fld>
            <a:endParaRPr lang="en-US"/>
          </a:p>
        </p:txBody>
      </p:sp>
    </p:spTree>
    <p:extLst>
      <p:ext uri="{BB962C8B-B14F-4D97-AF65-F5344CB8AC3E}">
        <p14:creationId xmlns:p14="http://schemas.microsoft.com/office/powerpoint/2010/main" val="287665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F877E-5802-49F6-A8A3-60AC3F2458D5}"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116987-7F84-4BD7-9AE7-AA2946BA8BDF}" type="slidenum">
              <a:rPr lang="en-US" smtClean="0"/>
              <a:t>‹#›</a:t>
            </a:fld>
            <a:endParaRPr lang="en-US"/>
          </a:p>
        </p:txBody>
      </p:sp>
    </p:spTree>
    <p:extLst>
      <p:ext uri="{BB962C8B-B14F-4D97-AF65-F5344CB8AC3E}">
        <p14:creationId xmlns:p14="http://schemas.microsoft.com/office/powerpoint/2010/main" val="341296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2F877E-5802-49F6-A8A3-60AC3F2458D5}"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116987-7F84-4BD7-9AE7-AA2946BA8BDF}" type="slidenum">
              <a:rPr lang="en-US" smtClean="0"/>
              <a:t>‹#›</a:t>
            </a:fld>
            <a:endParaRPr lang="en-US"/>
          </a:p>
        </p:txBody>
      </p:sp>
    </p:spTree>
    <p:extLst>
      <p:ext uri="{BB962C8B-B14F-4D97-AF65-F5344CB8AC3E}">
        <p14:creationId xmlns:p14="http://schemas.microsoft.com/office/powerpoint/2010/main" val="132528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2F877E-5802-49F6-A8A3-60AC3F2458D5}"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116987-7F84-4BD7-9AE7-AA2946BA8BDF}" type="slidenum">
              <a:rPr lang="en-US" smtClean="0"/>
              <a:t>‹#›</a:t>
            </a:fld>
            <a:endParaRPr lang="en-US"/>
          </a:p>
        </p:txBody>
      </p:sp>
    </p:spTree>
    <p:extLst>
      <p:ext uri="{BB962C8B-B14F-4D97-AF65-F5344CB8AC3E}">
        <p14:creationId xmlns:p14="http://schemas.microsoft.com/office/powerpoint/2010/main" val="395884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F877E-5802-49F6-A8A3-60AC3F2458D5}" type="datetimeFigureOut">
              <a:rPr lang="en-US" smtClean="0"/>
              <a:t>10/13/2016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116987-7F84-4BD7-9AE7-AA2946BA8BDF}" type="slidenum">
              <a:rPr lang="en-US" smtClean="0"/>
              <a:t>‹#›</a:t>
            </a:fld>
            <a:endParaRPr lang="en-US"/>
          </a:p>
        </p:txBody>
      </p:sp>
    </p:spTree>
    <p:extLst>
      <p:ext uri="{BB962C8B-B14F-4D97-AF65-F5344CB8AC3E}">
        <p14:creationId xmlns:p14="http://schemas.microsoft.com/office/powerpoint/2010/main" val="24770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vid1_wiresx.MOV" TargetMode="External"/><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vid3_wiresx.MOV" TargetMode="External"/><Relationship Id="rId2" Type="http://schemas.openxmlformats.org/officeDocument/2006/relationships/hyperlink" Target="vid2_wiresx.M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vid4_wiresx.M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fusionlive.net/" TargetMode="External"/><Relationship Id="rId2" Type="http://schemas.openxmlformats.org/officeDocument/2006/relationships/hyperlink" Target="http://www.hamoperator.com/Hamoperator/Fusion_Help.html" TargetMode="External"/><Relationship Id="rId1" Type="http://schemas.openxmlformats.org/officeDocument/2006/relationships/slideLayout" Target="../slideLayouts/slideLayout2.xml"/><Relationship Id="rId6" Type="http://schemas.openxmlformats.org/officeDocument/2006/relationships/hyperlink" Target="https://groups.yahoo.com/neo/groups/wires-x/info" TargetMode="External"/><Relationship Id="rId5" Type="http://schemas.openxmlformats.org/officeDocument/2006/relationships/hyperlink" Target="https://www.yaesu.com/jp/en/wires-x/id/id_usa.php" TargetMode="External"/><Relationship Id="rId4" Type="http://schemas.openxmlformats.org/officeDocument/2006/relationships/hyperlink" Target="http://systemfusion.yaesu.com/wires-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3961" y="886716"/>
            <a:ext cx="8880764" cy="4862946"/>
            <a:chOff x="193961" y="886716"/>
            <a:chExt cx="8880764" cy="4862946"/>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1000"/>
                      </a14:imgEffect>
                    </a14:imgLayer>
                  </a14:imgProps>
                </a:ext>
                <a:ext uri="{28A0092B-C50C-407E-A947-70E740481C1C}">
                  <a14:useLocalDpi xmlns:a14="http://schemas.microsoft.com/office/drawing/2010/main" val="0"/>
                </a:ext>
              </a:extLst>
            </a:blip>
            <a:srcRect l="1212" t="13656" r="66818" b="16051"/>
            <a:stretch/>
          </p:blipFill>
          <p:spPr>
            <a:xfrm>
              <a:off x="193961" y="931738"/>
              <a:ext cx="8824026" cy="4795408"/>
            </a:xfrm>
            <a:prstGeom prst="rect">
              <a:avLst/>
            </a:prstGeom>
          </p:spPr>
        </p:pic>
        <p:sp>
          <p:nvSpPr>
            <p:cNvPr id="6" name="Rectangle 5"/>
            <p:cNvSpPr/>
            <p:nvPr/>
          </p:nvSpPr>
          <p:spPr>
            <a:xfrm>
              <a:off x="193961" y="886716"/>
              <a:ext cx="8880764" cy="486294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91174" y="2577956"/>
            <a:ext cx="8229600" cy="1143000"/>
          </a:xfrm>
        </p:spPr>
        <p:txBody>
          <a:bodyPr>
            <a:normAutofit fontScale="90000"/>
          </a:bodyPr>
          <a:lstStyle/>
          <a:p>
            <a:r>
              <a:rPr lang="en-US" dirty="0" smtClean="0"/>
              <a:t/>
            </a:r>
            <a:br>
              <a:rPr lang="en-US" dirty="0" smtClean="0"/>
            </a:br>
            <a:r>
              <a:rPr lang="en-US" dirty="0" smtClean="0"/>
              <a:t/>
            </a:r>
            <a:br>
              <a:rPr lang="en-US" dirty="0" smtClean="0"/>
            </a:br>
            <a:r>
              <a:rPr lang="en-US" dirty="0" smtClean="0"/>
              <a:t>What the hell is it?</a:t>
            </a:r>
            <a:br>
              <a:rPr lang="en-US" dirty="0" smtClean="0"/>
            </a:br>
            <a:r>
              <a:rPr lang="en-US" dirty="0" smtClean="0"/>
              <a:t>And why do I care?</a:t>
            </a:r>
            <a:endParaRPr lang="en-US" dirty="0"/>
          </a:p>
        </p:txBody>
      </p:sp>
      <p:pic>
        <p:nvPicPr>
          <p:cNvPr id="1026" name="Picture 2" descr="http://www.radioinc.com/oscmax/catalog/images/hri-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74" y="571766"/>
            <a:ext cx="3147723" cy="11213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yaesu wires-x logo wires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650" y="4766854"/>
            <a:ext cx="19431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963" y="2121301"/>
            <a:ext cx="8219787" cy="913309"/>
          </a:xfrm>
          <a:prstGeom prst="rect">
            <a:avLst/>
          </a:prstGeom>
        </p:spPr>
      </p:pic>
    </p:spTree>
    <p:extLst>
      <p:ext uri="{BB962C8B-B14F-4D97-AF65-F5344CB8AC3E}">
        <p14:creationId xmlns:p14="http://schemas.microsoft.com/office/powerpoint/2010/main" val="1098454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405"/>
          </a:xfrm>
        </p:spPr>
        <p:txBody>
          <a:bodyPr>
            <a:normAutofit fontScale="90000"/>
          </a:bodyPr>
          <a:lstStyle/>
          <a:p>
            <a:r>
              <a:rPr lang="en-US" b="1" dirty="0" smtClean="0"/>
              <a:t>Local Node</a:t>
            </a:r>
            <a:endParaRPr lang="en-US" dirty="0"/>
          </a:p>
        </p:txBody>
      </p:sp>
      <p:sp>
        <p:nvSpPr>
          <p:cNvPr id="3" name="Content Placeholder 2"/>
          <p:cNvSpPr>
            <a:spLocks noGrp="1"/>
          </p:cNvSpPr>
          <p:nvPr>
            <p:ph idx="1"/>
          </p:nvPr>
        </p:nvSpPr>
        <p:spPr>
          <a:xfrm>
            <a:off x="457200" y="988542"/>
            <a:ext cx="8229600" cy="5137622"/>
          </a:xfrm>
        </p:spPr>
        <p:txBody>
          <a:bodyPr>
            <a:normAutofit/>
          </a:bodyPr>
          <a:lstStyle/>
          <a:p>
            <a:r>
              <a:rPr lang="en-US" sz="1800" dirty="0"/>
              <a:t>The Local Node is a personal Amateur Radio Station (usually a base radio </a:t>
            </a:r>
            <a:r>
              <a:rPr lang="en-US" sz="1800" dirty="0" smtClean="0"/>
              <a:t>station) operating </a:t>
            </a:r>
            <a:r>
              <a:rPr lang="en-US" sz="1800" dirty="0"/>
              <a:t>on a VHF/UHF simplex frequency, linked to a PC that’s connected the </a:t>
            </a:r>
            <a:r>
              <a:rPr lang="en-US" sz="1800" dirty="0" smtClean="0"/>
              <a:t>internet. This </a:t>
            </a:r>
            <a:r>
              <a:rPr lang="en-US" sz="1800" dirty="0"/>
              <a:t>is what a Conventional Amateur Station uses to link to the </a:t>
            </a:r>
            <a:r>
              <a:rPr lang="en-US" sz="1800" dirty="0" smtClean="0"/>
              <a:t>WIRES-X </a:t>
            </a:r>
            <a:r>
              <a:rPr lang="en-US" sz="1800" dirty="0"/>
              <a:t>Network</a:t>
            </a:r>
            <a:r>
              <a:rPr lang="en-US" sz="1800" dirty="0" smtClean="0"/>
              <a:t>.</a:t>
            </a:r>
          </a:p>
          <a:p>
            <a:r>
              <a:rPr lang="en-US" sz="1800" dirty="0"/>
              <a:t>The following are the base components of </a:t>
            </a:r>
            <a:r>
              <a:rPr lang="en-US" sz="1800" dirty="0" smtClean="0"/>
              <a:t>WIRES-X</a:t>
            </a:r>
            <a:r>
              <a:rPr lang="en-US" sz="1800" dirty="0"/>
              <a:t>; this is a station that’s </a:t>
            </a:r>
            <a:r>
              <a:rPr lang="en-US" sz="1800" dirty="0" smtClean="0"/>
              <a:t>configured with </a:t>
            </a:r>
            <a:r>
              <a:rPr lang="en-US" sz="1800" dirty="0"/>
              <a:t>the following</a:t>
            </a:r>
            <a:r>
              <a:rPr lang="en-US" sz="1800" dirty="0" smtClean="0"/>
              <a:t>;</a:t>
            </a:r>
          </a:p>
          <a:p>
            <a:pPr marL="685800" lvl="1"/>
            <a:r>
              <a:rPr lang="en-US" sz="1800" dirty="0"/>
              <a:t>A Node Radio which a Radio that supports C4FM, such as </a:t>
            </a:r>
            <a:r>
              <a:rPr lang="en-US" sz="1800" dirty="0" err="1"/>
              <a:t>Yaesu</a:t>
            </a:r>
            <a:r>
              <a:rPr lang="en-US" sz="1800" dirty="0"/>
              <a:t> FTM 100 or the</a:t>
            </a:r>
          </a:p>
          <a:p>
            <a:pPr marL="685800" lvl="1"/>
            <a:r>
              <a:rPr lang="en-US" sz="1800" dirty="0"/>
              <a:t>FTM 400.</a:t>
            </a:r>
          </a:p>
          <a:p>
            <a:pPr marL="685800" lvl="1"/>
            <a:r>
              <a:rPr lang="en-US" sz="1800" dirty="0" smtClean="0"/>
              <a:t>A </a:t>
            </a:r>
            <a:r>
              <a:rPr lang="en-US" sz="1800" dirty="0"/>
              <a:t>HRI-200 </a:t>
            </a:r>
            <a:r>
              <a:rPr lang="en-US" sz="1800" dirty="0" smtClean="0"/>
              <a:t>WIRES-X </a:t>
            </a:r>
            <a:r>
              <a:rPr lang="en-US" sz="1800" dirty="0"/>
              <a:t>Interface.</a:t>
            </a:r>
          </a:p>
          <a:p>
            <a:pPr marL="685800" lvl="1"/>
            <a:r>
              <a:rPr lang="en-US" sz="1800" dirty="0" smtClean="0"/>
              <a:t>A </a:t>
            </a:r>
            <a:r>
              <a:rPr lang="en-US" sz="1800" dirty="0"/>
              <a:t>dedicated PC running Windows 7 or better</a:t>
            </a:r>
          </a:p>
          <a:p>
            <a:pPr marL="685800" lvl="1"/>
            <a:r>
              <a:rPr lang="en-US" sz="1800" dirty="0" smtClean="0"/>
              <a:t>WIRES-X </a:t>
            </a:r>
            <a:r>
              <a:rPr lang="en-US" sz="1800" dirty="0"/>
              <a:t>PC Software Ver. 1.120 installed on the PC.</a:t>
            </a:r>
          </a:p>
          <a:p>
            <a:pPr marL="685800" lvl="1"/>
            <a:r>
              <a:rPr lang="en-US" sz="1800" dirty="0" smtClean="0"/>
              <a:t>An </a:t>
            </a:r>
            <a:r>
              <a:rPr lang="en-US" sz="1800" dirty="0"/>
              <a:t>Internet Connection (6 </a:t>
            </a:r>
            <a:r>
              <a:rPr lang="en-US" sz="1800" dirty="0" err="1"/>
              <a:t>MBps</a:t>
            </a:r>
            <a:r>
              <a:rPr lang="en-US" sz="1800" dirty="0"/>
              <a:t> or better</a:t>
            </a:r>
            <a:r>
              <a:rPr lang="en-US" sz="1800" dirty="0" smtClean="0"/>
              <a:t>)</a:t>
            </a:r>
          </a:p>
          <a:p>
            <a:pPr marL="685800" lvl="1"/>
            <a:r>
              <a:rPr lang="en-US" sz="1800" dirty="0" smtClean="0"/>
              <a:t>Requires some open ports in Router</a:t>
            </a:r>
          </a:p>
          <a:p>
            <a:pPr marL="685800" lvl="1"/>
            <a:r>
              <a:rPr lang="en-US" sz="1800" dirty="0" smtClean="0"/>
              <a:t>Called a Gateway in the UK.  (Requires specific license class to operate.)</a:t>
            </a:r>
            <a:endParaRPr lang="en-US" sz="1800" dirty="0"/>
          </a:p>
        </p:txBody>
      </p:sp>
    </p:spTree>
    <p:extLst>
      <p:ext uri="{BB962C8B-B14F-4D97-AF65-F5344CB8AC3E}">
        <p14:creationId xmlns:p14="http://schemas.microsoft.com/office/powerpoint/2010/main" val="115582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775686"/>
          </a:xfrm>
        </p:spPr>
        <p:txBody>
          <a:bodyPr/>
          <a:lstStyle/>
          <a:p>
            <a:r>
              <a:rPr lang="en-US" b="1" dirty="0" smtClean="0"/>
              <a:t>Local Node Diagram</a:t>
            </a:r>
            <a:endParaRPr lang="en-US" b="1" dirty="0"/>
          </a:p>
        </p:txBody>
      </p:sp>
      <p:pic>
        <p:nvPicPr>
          <p:cNvPr id="4" name="Content Placeholder 3"/>
          <p:cNvPicPr>
            <a:picLocks noGrp="1" noChangeAspect="1"/>
          </p:cNvPicPr>
          <p:nvPr>
            <p:ph idx="1"/>
          </p:nvPr>
        </p:nvPicPr>
        <p:blipFill>
          <a:blip r:embed="rId2"/>
          <a:stretch>
            <a:fillRect/>
          </a:stretch>
        </p:blipFill>
        <p:spPr>
          <a:xfrm>
            <a:off x="1283712" y="1229499"/>
            <a:ext cx="6117986" cy="3861486"/>
          </a:xfrm>
          <a:prstGeom prst="rect">
            <a:avLst/>
          </a:prstGeom>
        </p:spPr>
      </p:pic>
      <p:sp>
        <p:nvSpPr>
          <p:cNvPr id="6" name="TextBox 5"/>
          <p:cNvSpPr txBox="1"/>
          <p:nvPr/>
        </p:nvSpPr>
        <p:spPr>
          <a:xfrm>
            <a:off x="914400" y="5436973"/>
            <a:ext cx="7414054" cy="923330"/>
          </a:xfrm>
          <a:prstGeom prst="rect">
            <a:avLst/>
          </a:prstGeom>
          <a:noFill/>
        </p:spPr>
        <p:txBody>
          <a:bodyPr wrap="square" rtlCol="0">
            <a:spAutoFit/>
          </a:bodyPr>
          <a:lstStyle/>
          <a:p>
            <a:r>
              <a:rPr lang="en-US" dirty="0" smtClean="0"/>
              <a:t>Figure </a:t>
            </a:r>
            <a:r>
              <a:rPr lang="en-US" dirty="0"/>
              <a:t>shows a typical Local Node and its components. This is what it is needed </a:t>
            </a:r>
            <a:r>
              <a:rPr lang="en-US" dirty="0" smtClean="0"/>
              <a:t>to create </a:t>
            </a:r>
            <a:r>
              <a:rPr lang="en-US" dirty="0"/>
              <a:t>the Local Node</a:t>
            </a:r>
            <a:r>
              <a:rPr lang="en-US" dirty="0" smtClean="0"/>
              <a:t>.</a:t>
            </a:r>
          </a:p>
          <a:p>
            <a:r>
              <a:rPr lang="en-US" dirty="0" smtClean="0">
                <a:hlinkClick r:id="rId3" action="ppaction://hlinkfile"/>
              </a:rPr>
              <a:t>Start Video 1</a:t>
            </a:r>
            <a:endParaRPr lang="en-US" dirty="0"/>
          </a:p>
        </p:txBody>
      </p:sp>
    </p:spTree>
    <p:extLst>
      <p:ext uri="{BB962C8B-B14F-4D97-AF65-F5344CB8AC3E}">
        <p14:creationId xmlns:p14="http://schemas.microsoft.com/office/powerpoint/2010/main" val="2982758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WIRES-X Linked </a:t>
            </a:r>
            <a:r>
              <a:rPr lang="en-US" b="1" dirty="0" smtClean="0"/>
              <a:t>Fusion Repeaters</a:t>
            </a:r>
            <a:endParaRPr lang="en-US" b="1" dirty="0"/>
          </a:p>
        </p:txBody>
      </p:sp>
      <p:sp>
        <p:nvSpPr>
          <p:cNvPr id="3" name="Content Placeholder 2"/>
          <p:cNvSpPr>
            <a:spLocks noGrp="1"/>
          </p:cNvSpPr>
          <p:nvPr>
            <p:ph idx="1"/>
          </p:nvPr>
        </p:nvSpPr>
        <p:spPr/>
        <p:txBody>
          <a:bodyPr>
            <a:normAutofit lnSpcReduction="10000"/>
          </a:bodyPr>
          <a:lstStyle/>
          <a:p>
            <a:r>
              <a:rPr lang="en-US" sz="1800" dirty="0" smtClean="0"/>
              <a:t>Using a repeater as a local node greatly increases the usable range</a:t>
            </a:r>
          </a:p>
          <a:p>
            <a:r>
              <a:rPr lang="en-US" sz="1800" dirty="0" smtClean="0"/>
              <a:t>There </a:t>
            </a:r>
            <a:r>
              <a:rPr lang="en-US" sz="1800" dirty="0"/>
              <a:t>are two methods of having </a:t>
            </a:r>
            <a:r>
              <a:rPr lang="en-US" sz="1800" dirty="0" smtClean="0"/>
              <a:t>a WIRES-X </a:t>
            </a:r>
            <a:r>
              <a:rPr lang="en-US" sz="1800" dirty="0"/>
              <a:t>linked repeater:</a:t>
            </a:r>
          </a:p>
          <a:p>
            <a:pPr lvl="1"/>
            <a:r>
              <a:rPr lang="en-US" sz="1800" dirty="0"/>
              <a:t>RF Linked – A remote station provides the link to the WIRES-X network and internet.  The node radio is set to the repeater frequencies.  Repeater transmissions are received by Node radio and put out over WIRES-X (K2AS node and/or K2AS room, or any other node/room that the K2AS node is connected to.  Traffic received from Wires-X is transmitted by node radio on repeater input</a:t>
            </a:r>
            <a:r>
              <a:rPr lang="en-US" sz="1800" dirty="0" smtClean="0"/>
              <a:t>.  Works fine, except for need for a dedicated Fusion radio.  Best for remote repeater locations</a:t>
            </a:r>
            <a:r>
              <a:rPr lang="en-US" sz="1800" dirty="0" smtClean="0"/>
              <a:t>.  Only one RF link per repeater, and should only be enabled or approved by the trustee.</a:t>
            </a:r>
            <a:endParaRPr lang="en-US" sz="1800" dirty="0"/>
          </a:p>
          <a:p>
            <a:pPr lvl="1"/>
            <a:r>
              <a:rPr lang="en-US" sz="1800" dirty="0"/>
              <a:t>HRI-200 Connected at repeater </a:t>
            </a:r>
            <a:r>
              <a:rPr lang="en-US" sz="1800" dirty="0" smtClean="0"/>
              <a:t>site (Direct Connection)</a:t>
            </a:r>
            <a:endParaRPr lang="en-US" sz="1800" dirty="0"/>
          </a:p>
          <a:p>
            <a:pPr lvl="2"/>
            <a:r>
              <a:rPr lang="en-US" sz="1800" dirty="0"/>
              <a:t>Requires internet connection</a:t>
            </a:r>
          </a:p>
          <a:p>
            <a:pPr lvl="2"/>
            <a:r>
              <a:rPr lang="en-US" sz="1800" dirty="0"/>
              <a:t>Requires Windows PC running </a:t>
            </a:r>
            <a:r>
              <a:rPr lang="en-US" sz="1800" dirty="0" smtClean="0"/>
              <a:t>24/7 at repeater site</a:t>
            </a:r>
            <a:endParaRPr lang="en-US" sz="1800" dirty="0"/>
          </a:p>
          <a:p>
            <a:pPr lvl="2"/>
            <a:r>
              <a:rPr lang="en-US" sz="1800" dirty="0"/>
              <a:t>If repeater older than December 2015, requires repeater be sent back to </a:t>
            </a:r>
            <a:r>
              <a:rPr lang="en-US" sz="1800" dirty="0" err="1"/>
              <a:t>Yaesu</a:t>
            </a:r>
            <a:r>
              <a:rPr lang="en-US" sz="1800" dirty="0"/>
              <a:t> in Calif for a retrofit (free except shipping to </a:t>
            </a:r>
            <a:r>
              <a:rPr lang="en-US" sz="1800" dirty="0" smtClean="0"/>
              <a:t>CA as of now)</a:t>
            </a:r>
            <a:endParaRPr lang="en-US" sz="1800" dirty="0"/>
          </a:p>
          <a:p>
            <a:endParaRPr lang="en-US" dirty="0"/>
          </a:p>
        </p:txBody>
      </p:sp>
    </p:spTree>
    <p:extLst>
      <p:ext uri="{BB962C8B-B14F-4D97-AF65-F5344CB8AC3E}">
        <p14:creationId xmlns:p14="http://schemas.microsoft.com/office/powerpoint/2010/main" val="3686811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RF Linked Repeater to WIRES-X</a:t>
            </a:r>
            <a:endParaRPr lang="en-US" b="1" dirty="0"/>
          </a:p>
        </p:txBody>
      </p:sp>
      <p:pic>
        <p:nvPicPr>
          <p:cNvPr id="7" name="Content Placeholder 6"/>
          <p:cNvPicPr>
            <a:picLocks noGrp="1" noChangeAspect="1"/>
          </p:cNvPicPr>
          <p:nvPr>
            <p:ph idx="1"/>
          </p:nvPr>
        </p:nvPicPr>
        <p:blipFill>
          <a:blip r:embed="rId2"/>
          <a:stretch>
            <a:fillRect/>
          </a:stretch>
        </p:blipFill>
        <p:spPr>
          <a:xfrm>
            <a:off x="1384070" y="1600200"/>
            <a:ext cx="6375859" cy="4525963"/>
          </a:xfrm>
          <a:prstGeom prst="rect">
            <a:avLst/>
          </a:prstGeom>
        </p:spPr>
      </p:pic>
    </p:spTree>
    <p:extLst>
      <p:ext uri="{BB962C8B-B14F-4D97-AF65-F5344CB8AC3E}">
        <p14:creationId xmlns:p14="http://schemas.microsoft.com/office/powerpoint/2010/main" val="3740515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Direct Connect Repeater</a:t>
            </a:r>
            <a:endParaRPr lang="en-US" b="1" dirty="0"/>
          </a:p>
        </p:txBody>
      </p:sp>
      <p:pic>
        <p:nvPicPr>
          <p:cNvPr id="4" name="Content Placeholder 3"/>
          <p:cNvPicPr>
            <a:picLocks noGrp="1" noChangeAspect="1"/>
          </p:cNvPicPr>
          <p:nvPr>
            <p:ph idx="1"/>
          </p:nvPr>
        </p:nvPicPr>
        <p:blipFill>
          <a:blip r:embed="rId2"/>
          <a:stretch>
            <a:fillRect/>
          </a:stretch>
        </p:blipFill>
        <p:spPr>
          <a:xfrm>
            <a:off x="758250" y="1711988"/>
            <a:ext cx="7627500" cy="4302387"/>
          </a:xfrm>
          <a:prstGeom prst="rect">
            <a:avLst/>
          </a:prstGeom>
        </p:spPr>
      </p:pic>
    </p:spTree>
    <p:extLst>
      <p:ext uri="{BB962C8B-B14F-4D97-AF65-F5344CB8AC3E}">
        <p14:creationId xmlns:p14="http://schemas.microsoft.com/office/powerpoint/2010/main" val="939846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of a WIRES-X Node</a:t>
            </a:r>
            <a:endParaRPr lang="en-US" b="1" dirty="0"/>
          </a:p>
        </p:txBody>
      </p:sp>
      <p:sp>
        <p:nvSpPr>
          <p:cNvPr id="3" name="Content Placeholder 2"/>
          <p:cNvSpPr>
            <a:spLocks noGrp="1"/>
          </p:cNvSpPr>
          <p:nvPr>
            <p:ph idx="1"/>
          </p:nvPr>
        </p:nvSpPr>
        <p:spPr/>
        <p:txBody>
          <a:bodyPr/>
          <a:lstStyle/>
          <a:p>
            <a:r>
              <a:rPr lang="en-US" dirty="0" smtClean="0"/>
              <a:t>The control operator of a local node station has ability to set various initial parameters via the HRI-200 setup:</a:t>
            </a:r>
          </a:p>
          <a:p>
            <a:pPr lvl="1"/>
            <a:r>
              <a:rPr lang="en-US" sz="2400" dirty="0" smtClean="0"/>
              <a:t>Access (open, closed, Group Mode</a:t>
            </a:r>
            <a:r>
              <a:rPr lang="en-US" sz="2400" dirty="0" smtClean="0"/>
              <a:t>)</a:t>
            </a:r>
          </a:p>
          <a:p>
            <a:pPr lvl="1"/>
            <a:r>
              <a:rPr lang="en-US" sz="2400" dirty="0" smtClean="0"/>
              <a:t>Analog or Digital</a:t>
            </a:r>
            <a:endParaRPr lang="en-US" sz="2400" dirty="0" smtClean="0"/>
          </a:p>
          <a:p>
            <a:pPr lvl="1"/>
            <a:r>
              <a:rPr lang="en-US" sz="2400" dirty="0" smtClean="0"/>
              <a:t>Node radio frequencies (simplex or Fusion repeater)</a:t>
            </a:r>
          </a:p>
          <a:p>
            <a:pPr lvl="1"/>
            <a:r>
              <a:rPr lang="en-US" sz="2400" dirty="0" smtClean="0"/>
              <a:t>Power</a:t>
            </a:r>
          </a:p>
          <a:p>
            <a:pPr lvl="1"/>
            <a:r>
              <a:rPr lang="en-US" sz="2400" dirty="0" smtClean="0"/>
              <a:t>ID/Timers, </a:t>
            </a:r>
            <a:r>
              <a:rPr lang="en-US" sz="2400" dirty="0" err="1" smtClean="0"/>
              <a:t>etc</a:t>
            </a:r>
            <a:endParaRPr lang="en-US" sz="2400" dirty="0" smtClean="0"/>
          </a:p>
          <a:p>
            <a:pPr lvl="1"/>
            <a:r>
              <a:rPr lang="en-US" sz="2400" dirty="0" smtClean="0"/>
              <a:t>(</a:t>
            </a:r>
            <a:r>
              <a:rPr lang="en-US" sz="2400" dirty="0" smtClean="0">
                <a:hlinkClick r:id="rId2" action="ppaction://hlinkfile"/>
              </a:rPr>
              <a:t>play video 2</a:t>
            </a:r>
            <a:r>
              <a:rPr lang="en-US" sz="2400" dirty="0" smtClean="0"/>
              <a:t>, then </a:t>
            </a:r>
            <a:r>
              <a:rPr lang="en-US" sz="2400" dirty="0" smtClean="0">
                <a:hlinkClick r:id="rId3" action="ppaction://hlinkfile"/>
              </a:rPr>
              <a:t>video 3</a:t>
            </a:r>
            <a:r>
              <a:rPr lang="en-US" sz="2400" dirty="0" smtClean="0"/>
              <a:t>)</a:t>
            </a:r>
            <a:endParaRPr lang="en-US" sz="2400" dirty="0"/>
          </a:p>
        </p:txBody>
      </p:sp>
    </p:spTree>
    <p:extLst>
      <p:ext uri="{BB962C8B-B14F-4D97-AF65-F5344CB8AC3E}">
        <p14:creationId xmlns:p14="http://schemas.microsoft.com/office/powerpoint/2010/main" val="3371113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User Control </a:t>
            </a:r>
            <a:r>
              <a:rPr lang="en-US" b="1" dirty="0"/>
              <a:t>of a WIRES-X Node</a:t>
            </a:r>
          </a:p>
        </p:txBody>
      </p:sp>
      <p:sp>
        <p:nvSpPr>
          <p:cNvPr id="3" name="Content Placeholder 2"/>
          <p:cNvSpPr>
            <a:spLocks noGrp="1"/>
          </p:cNvSpPr>
          <p:nvPr>
            <p:ph idx="1"/>
          </p:nvPr>
        </p:nvSpPr>
        <p:spPr/>
        <p:txBody>
          <a:bodyPr>
            <a:normAutofit/>
          </a:bodyPr>
          <a:lstStyle/>
          <a:p>
            <a:r>
              <a:rPr lang="en-US" sz="2400" dirty="0" smtClean="0"/>
              <a:t>All System Fusion equipped radios (except FTM-3200) allow users the ability to control a WIRES-X node (if access is allowed by control op)</a:t>
            </a:r>
          </a:p>
          <a:p>
            <a:r>
              <a:rPr lang="en-US" sz="2400" dirty="0" smtClean="0"/>
              <a:t>Users can connect/disconnect to nodes/rooms</a:t>
            </a:r>
          </a:p>
          <a:p>
            <a:r>
              <a:rPr lang="en-US" sz="2400" dirty="0" smtClean="0"/>
              <a:t>Holding the WIRES-X button (</a:t>
            </a:r>
            <a:r>
              <a:rPr lang="en-US" sz="2400" dirty="0" err="1" smtClean="0"/>
              <a:t>Dx</a:t>
            </a:r>
            <a:r>
              <a:rPr lang="en-US" sz="2400" dirty="0" smtClean="0"/>
              <a:t>) for 1 second – radio enters WIRES-X mode</a:t>
            </a:r>
          </a:p>
          <a:p>
            <a:r>
              <a:rPr lang="en-US" sz="2400" dirty="0" smtClean="0"/>
              <a:t>Operation varies slightly depending on radio</a:t>
            </a:r>
          </a:p>
          <a:p>
            <a:r>
              <a:rPr lang="en-US" sz="2400" dirty="0" smtClean="0"/>
              <a:t>Video shows a FTM-400DR controlling a node</a:t>
            </a:r>
          </a:p>
          <a:p>
            <a:r>
              <a:rPr lang="en-US" sz="2400" dirty="0" smtClean="0"/>
              <a:t>(</a:t>
            </a:r>
            <a:r>
              <a:rPr lang="en-US" sz="2400" dirty="0" smtClean="0">
                <a:hlinkClick r:id="rId2" action="ppaction://hlinkfile"/>
              </a:rPr>
              <a:t>play video 4</a:t>
            </a:r>
            <a:r>
              <a:rPr lang="en-US" sz="2400" dirty="0" smtClean="0"/>
              <a:t>)</a:t>
            </a:r>
            <a:endParaRPr lang="en-US" sz="2400" dirty="0"/>
          </a:p>
        </p:txBody>
      </p:sp>
    </p:spTree>
    <p:extLst>
      <p:ext uri="{BB962C8B-B14F-4D97-AF65-F5344CB8AC3E}">
        <p14:creationId xmlns:p14="http://schemas.microsoft.com/office/powerpoint/2010/main" val="1020520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Issues</a:t>
            </a:r>
            <a:endParaRPr lang="en-US" b="1" dirty="0"/>
          </a:p>
        </p:txBody>
      </p:sp>
      <p:sp>
        <p:nvSpPr>
          <p:cNvPr id="3" name="Content Placeholder 2"/>
          <p:cNvSpPr>
            <a:spLocks noGrp="1"/>
          </p:cNvSpPr>
          <p:nvPr>
            <p:ph idx="1"/>
          </p:nvPr>
        </p:nvSpPr>
        <p:spPr/>
        <p:txBody>
          <a:bodyPr>
            <a:normAutofit/>
          </a:bodyPr>
          <a:lstStyle/>
          <a:p>
            <a:r>
              <a:rPr lang="en-US" sz="2400" dirty="0" smtClean="0"/>
              <a:t>Not cheap.  Digital requires new radio(s).  Then again not outrageous either.</a:t>
            </a:r>
          </a:p>
          <a:p>
            <a:r>
              <a:rPr lang="en-US" sz="2400" dirty="0" smtClean="0"/>
              <a:t>Communication over the internet can be challenging.  Delays, packet loss sometimes require adjustments to operating practices (like pausing before and after talking)</a:t>
            </a:r>
          </a:p>
          <a:p>
            <a:r>
              <a:rPr lang="en-US" sz="2400" dirty="0" smtClean="0"/>
              <a:t>Windows PC – for node operator.  Can be a pain.  Also if at a remote repeater site.  Hamoperator.com has detailed instructions on how to set up PC to minimize hassle.</a:t>
            </a:r>
          </a:p>
          <a:p>
            <a:r>
              <a:rPr lang="en-US" sz="2400" dirty="0" smtClean="0"/>
              <a:t>Two Analog </a:t>
            </a:r>
            <a:r>
              <a:rPr lang="en-US" sz="2400" dirty="0" smtClean="0"/>
              <a:t>nodes on FM repeaters can result in endless loop of </a:t>
            </a:r>
            <a:r>
              <a:rPr lang="en-US" sz="2400" dirty="0" err="1" smtClean="0"/>
              <a:t>kerchunking</a:t>
            </a:r>
            <a:r>
              <a:rPr lang="en-US" sz="2400" dirty="0" smtClean="0"/>
              <a:t>.  May be inherent problem or fixed by firmware.</a:t>
            </a:r>
            <a:endParaRPr lang="en-US" sz="2400" dirty="0"/>
          </a:p>
        </p:txBody>
      </p:sp>
    </p:spTree>
    <p:extLst>
      <p:ext uri="{BB962C8B-B14F-4D97-AF65-F5344CB8AC3E}">
        <p14:creationId xmlns:p14="http://schemas.microsoft.com/office/powerpoint/2010/main" val="91967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DV4MINI/Shark RF vs. WIRES-X</a:t>
            </a:r>
            <a:endParaRPr lang="en-US" b="1" dirty="0"/>
          </a:p>
        </p:txBody>
      </p:sp>
      <p:sp>
        <p:nvSpPr>
          <p:cNvPr id="3" name="Content Placeholder 2"/>
          <p:cNvSpPr>
            <a:spLocks noGrp="1"/>
          </p:cNvSpPr>
          <p:nvPr>
            <p:ph idx="1"/>
          </p:nvPr>
        </p:nvSpPr>
        <p:spPr/>
        <p:txBody>
          <a:bodyPr>
            <a:normAutofit fontScale="92500"/>
          </a:bodyPr>
          <a:lstStyle/>
          <a:p>
            <a:r>
              <a:rPr lang="en-US" sz="2000" dirty="0" smtClean="0"/>
              <a:t>DV4MINI and Shark RF provide similar functions and are compatible with Fusion, but operate on different networks (DV4MINI requires computer, Shark RF does not)</a:t>
            </a:r>
          </a:p>
          <a:p>
            <a:r>
              <a:rPr lang="en-US" sz="2000" dirty="0" smtClean="0"/>
              <a:t>Both have small built-in 440Mhz radios</a:t>
            </a:r>
          </a:p>
          <a:p>
            <a:r>
              <a:rPr lang="en-US" sz="2000" dirty="0" smtClean="0"/>
              <a:t>Both are European designed.  Lower cost overall.</a:t>
            </a:r>
          </a:p>
          <a:p>
            <a:r>
              <a:rPr lang="en-US" sz="2000" dirty="0" smtClean="0"/>
              <a:t>WIRES-X Network is access controlled. </a:t>
            </a:r>
            <a:r>
              <a:rPr lang="en-US" sz="2000" dirty="0" err="1" smtClean="0"/>
              <a:t>Yaesu</a:t>
            </a:r>
            <a:r>
              <a:rPr lang="en-US" sz="2000" dirty="0" smtClean="0"/>
              <a:t> assigns IDs based on registering an HRI-200 box.</a:t>
            </a:r>
          </a:p>
          <a:p>
            <a:r>
              <a:rPr lang="en-US" sz="2000" dirty="0" smtClean="0"/>
              <a:t>DV4MINI network is based off DMR infrastructure and servers.  I don’t know technical details, but essentially they aren’t directly compatible.</a:t>
            </a:r>
          </a:p>
          <a:p>
            <a:r>
              <a:rPr lang="en-US" sz="2000" dirty="0" smtClean="0"/>
              <a:t>Gateways can be established to an individual room or node – the Monday night MN-WIS net has many DV4MINI check-ins.</a:t>
            </a:r>
          </a:p>
          <a:p>
            <a:r>
              <a:rPr lang="en-US" sz="2000" dirty="0" smtClean="0"/>
              <a:t>DV4MINI and Shark RF are great for sitting in your family room with an HT and talking to hams any where in the world without needing another radio.  Range is very limited (though can be improved with external antennas).</a:t>
            </a:r>
            <a:endParaRPr lang="en-US" sz="2000" dirty="0"/>
          </a:p>
        </p:txBody>
      </p:sp>
    </p:spTree>
    <p:extLst>
      <p:ext uri="{BB962C8B-B14F-4D97-AF65-F5344CB8AC3E}">
        <p14:creationId xmlns:p14="http://schemas.microsoft.com/office/powerpoint/2010/main" val="2477229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DR-2X Repeater</a:t>
            </a:r>
            <a:endParaRPr lang="en-US" b="1" dirty="0"/>
          </a:p>
        </p:txBody>
      </p:sp>
      <p:sp>
        <p:nvSpPr>
          <p:cNvPr id="3" name="Content Placeholder 2"/>
          <p:cNvSpPr>
            <a:spLocks noGrp="1"/>
          </p:cNvSpPr>
          <p:nvPr>
            <p:ph idx="1"/>
          </p:nvPr>
        </p:nvSpPr>
        <p:spPr/>
        <p:txBody>
          <a:bodyPr>
            <a:normAutofit fontScale="92500" lnSpcReduction="10000"/>
          </a:bodyPr>
          <a:lstStyle/>
          <a:p>
            <a:r>
              <a:rPr lang="en-US" sz="3000" dirty="0" err="1" smtClean="0"/>
              <a:t>Yaesu</a:t>
            </a:r>
            <a:r>
              <a:rPr lang="en-US" sz="3000" dirty="0" smtClean="0"/>
              <a:t> is planning a new Fusion Repeater</a:t>
            </a:r>
          </a:p>
          <a:p>
            <a:pPr lvl="1"/>
            <a:r>
              <a:rPr lang="en-US" sz="2600" dirty="0" smtClean="0"/>
              <a:t>DRDT – Dual Receive/Dual Transmit</a:t>
            </a:r>
          </a:p>
          <a:p>
            <a:pPr lvl="1"/>
            <a:r>
              <a:rPr lang="en-US" sz="2600" dirty="0" smtClean="0"/>
              <a:t>Multi-Site Repeater Link</a:t>
            </a:r>
          </a:p>
          <a:p>
            <a:pPr lvl="1"/>
            <a:r>
              <a:rPr lang="en-US" sz="2600" dirty="0" smtClean="0"/>
              <a:t>More robust Final power amp stage (50 watt not discouraged)</a:t>
            </a:r>
          </a:p>
          <a:p>
            <a:pPr lvl="1"/>
            <a:r>
              <a:rPr lang="en-US" sz="2600" dirty="0" smtClean="0"/>
              <a:t>Enhanced Group Monitor</a:t>
            </a:r>
          </a:p>
          <a:p>
            <a:pPr lvl="1"/>
            <a:r>
              <a:rPr lang="en-US" sz="2600" dirty="0" smtClean="0"/>
              <a:t>News Station function – announcements, messages (optional module)</a:t>
            </a:r>
          </a:p>
          <a:p>
            <a:pPr lvl="1"/>
            <a:endParaRPr lang="en-US" dirty="0"/>
          </a:p>
          <a:p>
            <a:r>
              <a:rPr lang="en-US" sz="3000" dirty="0" smtClean="0"/>
              <a:t>They have stated the DR-1X will continue being produced</a:t>
            </a:r>
            <a:endParaRPr lang="en-US" sz="3000" dirty="0"/>
          </a:p>
        </p:txBody>
      </p:sp>
    </p:spTree>
    <p:extLst>
      <p:ext uri="{BB962C8B-B14F-4D97-AF65-F5344CB8AC3E}">
        <p14:creationId xmlns:p14="http://schemas.microsoft.com/office/powerpoint/2010/main" val="1000878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3961" y="886716"/>
            <a:ext cx="8880764" cy="4862946"/>
            <a:chOff x="193961" y="886716"/>
            <a:chExt cx="8880764" cy="4862946"/>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1000"/>
                      </a14:imgEffect>
                    </a14:imgLayer>
                  </a14:imgProps>
                </a:ext>
                <a:ext uri="{28A0092B-C50C-407E-A947-70E740481C1C}">
                  <a14:useLocalDpi xmlns:a14="http://schemas.microsoft.com/office/drawing/2010/main" val="0"/>
                </a:ext>
              </a:extLst>
            </a:blip>
            <a:srcRect l="1212" t="13656" r="66818" b="16051"/>
            <a:stretch/>
          </p:blipFill>
          <p:spPr>
            <a:xfrm>
              <a:off x="193961" y="931738"/>
              <a:ext cx="8824026" cy="4795408"/>
            </a:xfrm>
            <a:prstGeom prst="rect">
              <a:avLst/>
            </a:prstGeom>
          </p:spPr>
        </p:pic>
        <p:sp>
          <p:nvSpPr>
            <p:cNvPr id="6" name="Rectangle 5"/>
            <p:cNvSpPr/>
            <p:nvPr/>
          </p:nvSpPr>
          <p:spPr>
            <a:xfrm>
              <a:off x="193961" y="886716"/>
              <a:ext cx="8880764" cy="486294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57200" y="1462660"/>
            <a:ext cx="8229600" cy="4525963"/>
          </a:xfrm>
        </p:spPr>
        <p:txBody>
          <a:bodyPr>
            <a:normAutofit/>
          </a:bodyPr>
          <a:lstStyle/>
          <a:p>
            <a:r>
              <a:rPr lang="en-US" sz="2400" dirty="0" smtClean="0"/>
              <a:t>Acronym for:</a:t>
            </a:r>
            <a:br>
              <a:rPr lang="en-US" sz="2400" dirty="0" smtClean="0"/>
            </a:br>
            <a:r>
              <a:rPr lang="en-US" sz="2400" b="1" dirty="0"/>
              <a:t>Wide-coverage Internet Repeater Enhancement </a:t>
            </a:r>
            <a:r>
              <a:rPr lang="en-US" sz="2400" b="1" dirty="0" smtClean="0"/>
              <a:t>System</a:t>
            </a:r>
          </a:p>
          <a:p>
            <a:r>
              <a:rPr lang="en-US" sz="2400" dirty="0" smtClean="0"/>
              <a:t>WIRES-X is </a:t>
            </a:r>
            <a:r>
              <a:rPr lang="en-US" sz="2400" dirty="0"/>
              <a:t>digital </a:t>
            </a:r>
            <a:r>
              <a:rPr lang="en-US" sz="2400" dirty="0" smtClean="0"/>
              <a:t>communication developed </a:t>
            </a:r>
            <a:r>
              <a:rPr lang="en-US" sz="2400" dirty="0"/>
              <a:t>by </a:t>
            </a:r>
            <a:r>
              <a:rPr lang="en-US" sz="2400" b="1" dirty="0" err="1"/>
              <a:t>Yaesu</a:t>
            </a:r>
            <a:r>
              <a:rPr lang="en-US" sz="2400" b="1" dirty="0"/>
              <a:t> </a:t>
            </a:r>
            <a:r>
              <a:rPr lang="en-US" sz="2400" dirty="0"/>
              <a:t>to further the interest of the Amateur Radio </a:t>
            </a:r>
            <a:r>
              <a:rPr lang="en-US" sz="2400" dirty="0" smtClean="0"/>
              <a:t>Communication (and sell radios). </a:t>
            </a:r>
            <a:r>
              <a:rPr lang="en-US" sz="2400" dirty="0"/>
              <a:t>It uses </a:t>
            </a:r>
            <a:r>
              <a:rPr lang="en-US" sz="2400" dirty="0" smtClean="0"/>
              <a:t>a form </a:t>
            </a:r>
            <a:r>
              <a:rPr lang="en-US" sz="2400" dirty="0"/>
              <a:t>of VOIP (Voice over IP) to connect </a:t>
            </a:r>
            <a:r>
              <a:rPr lang="en-US" sz="2400" dirty="0" smtClean="0"/>
              <a:t>to distant Amateur </a:t>
            </a:r>
            <a:r>
              <a:rPr lang="en-US" sz="2400" dirty="0"/>
              <a:t>Radio </a:t>
            </a:r>
            <a:r>
              <a:rPr lang="en-US" sz="2400" dirty="0" smtClean="0"/>
              <a:t>Stations </a:t>
            </a:r>
            <a:r>
              <a:rPr lang="en-US" sz="2400" dirty="0"/>
              <a:t>utilizing the Internet. </a:t>
            </a:r>
            <a:r>
              <a:rPr lang="en-US" sz="2400" dirty="0" smtClean="0"/>
              <a:t>It supports </a:t>
            </a:r>
            <a:r>
              <a:rPr lang="en-US" sz="2400" dirty="0"/>
              <a:t>the new C4FM Digital Communication mode. C4FM digital signals are </a:t>
            </a:r>
            <a:r>
              <a:rPr lang="en-US" sz="2400" dirty="0" smtClean="0"/>
              <a:t>repeated without </a:t>
            </a:r>
            <a:r>
              <a:rPr lang="en-US" sz="2400" dirty="0"/>
              <a:t>deterioration of audio and data </a:t>
            </a:r>
            <a:r>
              <a:rPr lang="en-US" sz="2400" dirty="0" smtClean="0"/>
              <a:t>communications, </a:t>
            </a:r>
            <a:r>
              <a:rPr lang="en-US" sz="2400" dirty="0"/>
              <a:t>and sent over the Internet to </a:t>
            </a:r>
            <a:r>
              <a:rPr lang="en-US" sz="2400" dirty="0" smtClean="0"/>
              <a:t>Amateur Radio </a:t>
            </a:r>
            <a:r>
              <a:rPr lang="en-US" sz="2400" dirty="0"/>
              <a:t>Stations</a:t>
            </a:r>
            <a:r>
              <a:rPr lang="en-US" sz="2400" dirty="0" smtClean="0"/>
              <a:t>.</a:t>
            </a:r>
          </a:p>
          <a:p>
            <a:r>
              <a:rPr lang="en-US" sz="2400" dirty="0" smtClean="0"/>
              <a:t>Older version (WIRES, Wires II), did not support C4FM/Fusion</a:t>
            </a:r>
            <a:endParaRPr lang="en-US" sz="2400" dirty="0"/>
          </a:p>
        </p:txBody>
      </p:sp>
      <p:pic>
        <p:nvPicPr>
          <p:cNvPr id="2050" name="Picture 2" descr="Image result for yaesu wires-x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813" y="406540"/>
            <a:ext cx="5577960" cy="1050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108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 / Links</a:t>
            </a:r>
            <a:endParaRPr lang="en-US" dirty="0"/>
          </a:p>
        </p:txBody>
      </p:sp>
      <p:sp>
        <p:nvSpPr>
          <p:cNvPr id="3" name="Content Placeholder 2"/>
          <p:cNvSpPr>
            <a:spLocks noGrp="1"/>
          </p:cNvSpPr>
          <p:nvPr>
            <p:ph idx="1"/>
          </p:nvPr>
        </p:nvSpPr>
        <p:spPr/>
        <p:txBody>
          <a:bodyPr>
            <a:normAutofit/>
          </a:bodyPr>
          <a:lstStyle/>
          <a:p>
            <a:r>
              <a:rPr lang="en-US" sz="2000" dirty="0"/>
              <a:t>Fusion Help </a:t>
            </a:r>
            <a:r>
              <a:rPr lang="en-US" sz="2000" dirty="0" smtClean="0"/>
              <a:t>-  (</a:t>
            </a:r>
            <a:r>
              <a:rPr lang="en-US" sz="2000" dirty="0" smtClean="0">
                <a:hlinkClick r:id="rId2"/>
              </a:rPr>
              <a:t>http</a:t>
            </a:r>
            <a:r>
              <a:rPr lang="en-US" sz="2000" dirty="0">
                <a:hlinkClick r:id="rId2"/>
              </a:rPr>
              <a:t>://</a:t>
            </a:r>
            <a:r>
              <a:rPr lang="en-US" sz="2000" dirty="0" smtClean="0">
                <a:hlinkClick r:id="rId2"/>
              </a:rPr>
              <a:t>www.hamoperator.com/Hamoperator/Fusion_Help.html</a:t>
            </a:r>
            <a:endParaRPr lang="en-US" sz="2000" dirty="0" smtClean="0"/>
          </a:p>
          <a:p>
            <a:r>
              <a:rPr lang="en-US" sz="2000" dirty="0" smtClean="0"/>
              <a:t>Fusion Live – map of Wires-X Nodes – </a:t>
            </a:r>
            <a:br>
              <a:rPr lang="en-US" sz="2000" dirty="0" smtClean="0"/>
            </a:br>
            <a:r>
              <a:rPr lang="en-US" sz="2000" dirty="0" smtClean="0">
                <a:hlinkClick r:id="rId3"/>
              </a:rPr>
              <a:t>https://fusionlive.net</a:t>
            </a:r>
            <a:r>
              <a:rPr lang="en-US" sz="2000" dirty="0" smtClean="0">
                <a:hlinkClick r:id="rId3"/>
              </a:rPr>
              <a:t>/</a:t>
            </a:r>
            <a:endParaRPr lang="en-US" sz="2000" dirty="0" smtClean="0"/>
          </a:p>
          <a:p>
            <a:r>
              <a:rPr lang="en-US" sz="2000" dirty="0" err="1" smtClean="0"/>
              <a:t>Yaesu</a:t>
            </a:r>
            <a:r>
              <a:rPr lang="en-US" sz="2000" dirty="0" smtClean="0"/>
              <a:t> Wires-X Info - </a:t>
            </a:r>
            <a:r>
              <a:rPr lang="en-US" sz="2000" dirty="0" smtClean="0">
                <a:hlinkClick r:id="rId4"/>
              </a:rPr>
              <a:t>http://systemfusion.yaesu.com/wires-x/</a:t>
            </a:r>
            <a:endParaRPr lang="en-US" sz="2000" dirty="0" smtClean="0"/>
          </a:p>
          <a:p>
            <a:r>
              <a:rPr lang="en-US" sz="2000" dirty="0" smtClean="0"/>
              <a:t>Wires-X ID List - </a:t>
            </a:r>
            <a:r>
              <a:rPr lang="en-US" sz="2000" dirty="0" smtClean="0">
                <a:hlinkClick r:id="rId5"/>
              </a:rPr>
              <a:t>https://www.yaesu.com/jp/en/wires-x/id/id_usa.php</a:t>
            </a:r>
            <a:endParaRPr lang="en-US" sz="2000" dirty="0" smtClean="0"/>
          </a:p>
          <a:p>
            <a:r>
              <a:rPr lang="en-US" sz="2000" dirty="0" smtClean="0"/>
              <a:t>Wires-X </a:t>
            </a:r>
            <a:r>
              <a:rPr lang="en-US" sz="2000" dirty="0" err="1" smtClean="0"/>
              <a:t>Yahoogroups</a:t>
            </a:r>
            <a:r>
              <a:rPr lang="en-US" sz="2000" dirty="0" smtClean="0"/>
              <a:t> - </a:t>
            </a:r>
            <a:r>
              <a:rPr lang="en-US" sz="2000" dirty="0" smtClean="0">
                <a:hlinkClick r:id="rId6"/>
              </a:rPr>
              <a:t>https://groups.yahoo.com/neo/groups/wires-x/info</a:t>
            </a:r>
            <a:endParaRPr lang="en-US" sz="2000" dirty="0"/>
          </a:p>
        </p:txBody>
      </p:sp>
    </p:spTree>
    <p:extLst>
      <p:ext uri="{BB962C8B-B14F-4D97-AF65-F5344CB8AC3E}">
        <p14:creationId xmlns:p14="http://schemas.microsoft.com/office/powerpoint/2010/main" val="2298171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yaesu.com/jp/en/wires-x/images/index-img-0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3202" y="1340857"/>
            <a:ext cx="7862233" cy="414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217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3961" y="886716"/>
            <a:ext cx="8880764" cy="4862946"/>
            <a:chOff x="193961" y="886716"/>
            <a:chExt cx="8880764" cy="4862946"/>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1000"/>
                      </a14:imgEffect>
                    </a14:imgLayer>
                  </a14:imgProps>
                </a:ext>
                <a:ext uri="{28A0092B-C50C-407E-A947-70E740481C1C}">
                  <a14:useLocalDpi xmlns:a14="http://schemas.microsoft.com/office/drawing/2010/main" val="0"/>
                </a:ext>
              </a:extLst>
            </a:blip>
            <a:srcRect l="1212" t="13656" r="66818" b="16051"/>
            <a:stretch/>
          </p:blipFill>
          <p:spPr>
            <a:xfrm>
              <a:off x="193961" y="931738"/>
              <a:ext cx="8824026" cy="4795408"/>
            </a:xfrm>
            <a:prstGeom prst="rect">
              <a:avLst/>
            </a:prstGeom>
          </p:spPr>
        </p:pic>
        <p:sp>
          <p:nvSpPr>
            <p:cNvPr id="6" name="Rectangle 5"/>
            <p:cNvSpPr/>
            <p:nvPr/>
          </p:nvSpPr>
          <p:spPr>
            <a:xfrm>
              <a:off x="193961" y="886716"/>
              <a:ext cx="8880764" cy="486294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57200" y="426028"/>
            <a:ext cx="8229600" cy="3792681"/>
          </a:xfrm>
        </p:spPr>
        <p:txBody>
          <a:bodyPr>
            <a:normAutofit/>
          </a:bodyPr>
          <a:lstStyle/>
          <a:p>
            <a:r>
              <a:rPr lang="en-US" sz="2400" dirty="0" smtClean="0"/>
              <a:t>WIRES-X uses local Node (station connected to the Internet via a PC) as access points which repeats the communications of conventional Amateur Radio Stations (shown in Figure 1).</a:t>
            </a:r>
            <a:endParaRPr lang="en-US" sz="2400" dirty="0"/>
          </a:p>
        </p:txBody>
      </p:sp>
      <p:pic>
        <p:nvPicPr>
          <p:cNvPr id="7" name="Picture 6"/>
          <p:cNvPicPr>
            <a:picLocks noChangeAspect="1"/>
          </p:cNvPicPr>
          <p:nvPr/>
        </p:nvPicPr>
        <p:blipFill>
          <a:blip r:embed="rId4"/>
          <a:stretch>
            <a:fillRect/>
          </a:stretch>
        </p:blipFill>
        <p:spPr>
          <a:xfrm>
            <a:off x="617193" y="1700837"/>
            <a:ext cx="8034300" cy="2271762"/>
          </a:xfrm>
          <a:prstGeom prst="rect">
            <a:avLst/>
          </a:prstGeom>
        </p:spPr>
      </p:pic>
      <p:sp>
        <p:nvSpPr>
          <p:cNvPr id="8" name="TextBox 7"/>
          <p:cNvSpPr txBox="1"/>
          <p:nvPr/>
        </p:nvSpPr>
        <p:spPr>
          <a:xfrm>
            <a:off x="446809" y="4468091"/>
            <a:ext cx="8204684" cy="1477328"/>
          </a:xfrm>
          <a:prstGeom prst="rect">
            <a:avLst/>
          </a:prstGeom>
          <a:noFill/>
        </p:spPr>
        <p:txBody>
          <a:bodyPr wrap="square" rtlCol="0">
            <a:spAutoFit/>
          </a:bodyPr>
          <a:lstStyle/>
          <a:p>
            <a:r>
              <a:rPr lang="en-US" dirty="0"/>
              <a:t>An amateur Radio operator calls a local Node’s radio which is connected to the Internet via </a:t>
            </a:r>
            <a:r>
              <a:rPr lang="en-US" dirty="0" smtClean="0"/>
              <a:t>a PC</a:t>
            </a:r>
            <a:r>
              <a:rPr lang="en-US" dirty="0"/>
              <a:t>. The local Node radio relays the amateur’s call to the Internet via the PC. The PC </a:t>
            </a:r>
            <a:r>
              <a:rPr lang="en-US" dirty="0" smtClean="0"/>
              <a:t>relays </a:t>
            </a:r>
            <a:r>
              <a:rPr lang="en-US" dirty="0" smtClean="0"/>
              <a:t>the amateur </a:t>
            </a:r>
            <a:r>
              <a:rPr lang="en-US" dirty="0"/>
              <a:t>call to another Node’s PC that is also connected to the Internet, then send it to </a:t>
            </a:r>
            <a:r>
              <a:rPr lang="en-US" dirty="0" smtClean="0"/>
              <a:t>the Node </a:t>
            </a:r>
            <a:r>
              <a:rPr lang="en-US" dirty="0"/>
              <a:t>radio. Then local Node radio then relays the call to the receiving amateur radio station.</a:t>
            </a:r>
          </a:p>
        </p:txBody>
      </p:sp>
    </p:spTree>
    <p:extLst>
      <p:ext uri="{BB962C8B-B14F-4D97-AF65-F5344CB8AC3E}">
        <p14:creationId xmlns:p14="http://schemas.microsoft.com/office/powerpoint/2010/main" val="2647036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3292"/>
            <a:ext cx="8229600" cy="5772872"/>
          </a:xfrm>
        </p:spPr>
        <p:txBody>
          <a:bodyPr>
            <a:normAutofit/>
          </a:bodyPr>
          <a:lstStyle/>
          <a:p>
            <a:r>
              <a:rPr lang="en-US" sz="2000" dirty="0"/>
              <a:t>When the local Nodes are connected to each other via the Internet, Amateur Radio Stations </a:t>
            </a:r>
            <a:r>
              <a:rPr lang="en-US" sz="2000" dirty="0" smtClean="0"/>
              <a:t>all over </a:t>
            </a:r>
            <a:r>
              <a:rPr lang="en-US" sz="2000" dirty="0"/>
              <a:t>the Globe can communicate with each other just by connecting a conventional station </a:t>
            </a:r>
            <a:r>
              <a:rPr lang="en-US" sz="2000" dirty="0" smtClean="0"/>
              <a:t>to the </a:t>
            </a:r>
            <a:r>
              <a:rPr lang="en-US" sz="2000" dirty="0"/>
              <a:t>local Node (see </a:t>
            </a:r>
            <a:r>
              <a:rPr lang="en-US" sz="2000" dirty="0" smtClean="0"/>
              <a:t>Figure </a:t>
            </a:r>
            <a:r>
              <a:rPr lang="en-US" sz="2000" dirty="0"/>
              <a:t>showing the relationship between Nodes on a WIRES X </a:t>
            </a:r>
            <a:r>
              <a:rPr lang="en-US" sz="2000" dirty="0" smtClean="0"/>
              <a:t>Global Network</a:t>
            </a:r>
            <a:r>
              <a:rPr lang="en-US" sz="2000" dirty="0"/>
              <a:t>).</a:t>
            </a:r>
          </a:p>
        </p:txBody>
      </p:sp>
      <p:pic>
        <p:nvPicPr>
          <p:cNvPr id="4" name="Picture 3"/>
          <p:cNvPicPr>
            <a:picLocks noChangeAspect="1"/>
          </p:cNvPicPr>
          <p:nvPr/>
        </p:nvPicPr>
        <p:blipFill>
          <a:blip r:embed="rId2"/>
          <a:stretch>
            <a:fillRect/>
          </a:stretch>
        </p:blipFill>
        <p:spPr>
          <a:xfrm>
            <a:off x="1216802" y="1922318"/>
            <a:ext cx="6710395" cy="4603173"/>
          </a:xfrm>
          <a:prstGeom prst="rect">
            <a:avLst/>
          </a:prstGeom>
        </p:spPr>
      </p:pic>
    </p:spTree>
    <p:extLst>
      <p:ext uri="{BB962C8B-B14F-4D97-AF65-F5344CB8AC3E}">
        <p14:creationId xmlns:p14="http://schemas.microsoft.com/office/powerpoint/2010/main" val="2314857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3292"/>
            <a:ext cx="8229600" cy="5772872"/>
          </a:xfrm>
        </p:spPr>
        <p:txBody>
          <a:bodyPr>
            <a:normAutofit/>
          </a:bodyPr>
          <a:lstStyle/>
          <a:p>
            <a:r>
              <a:rPr lang="en-US" sz="2000" dirty="0" smtClean="0"/>
              <a:t>WIRES-X </a:t>
            </a:r>
            <a:r>
              <a:rPr lang="en-US" sz="2000" dirty="0"/>
              <a:t>also supports digital communications which can transmit and receive digitized </a:t>
            </a:r>
            <a:r>
              <a:rPr lang="en-US" sz="2000" dirty="0" smtClean="0"/>
              <a:t>data, e.g</a:t>
            </a:r>
            <a:r>
              <a:rPr lang="en-US" sz="2000" dirty="0"/>
              <a:t>. text, image and audio on the same Global Network. The </a:t>
            </a:r>
            <a:r>
              <a:rPr lang="en-US" sz="2000" dirty="0" smtClean="0"/>
              <a:t>WIRES-X </a:t>
            </a:r>
            <a:r>
              <a:rPr lang="en-US" sz="2000" dirty="0"/>
              <a:t>Network extends </a:t>
            </a:r>
            <a:r>
              <a:rPr lang="en-US" sz="2000" dirty="0" smtClean="0"/>
              <a:t>the reach </a:t>
            </a:r>
            <a:r>
              <a:rPr lang="en-US" sz="2000" dirty="0"/>
              <a:t>of an Amateur Station located in </a:t>
            </a:r>
            <a:r>
              <a:rPr lang="en-US" sz="2000" dirty="0" smtClean="0"/>
              <a:t>Webster </a:t>
            </a:r>
            <a:r>
              <a:rPr lang="en-US" sz="2000" dirty="0"/>
              <a:t>to an Amateur Station located in Japan </a:t>
            </a:r>
            <a:r>
              <a:rPr lang="en-US" sz="2000" dirty="0" smtClean="0"/>
              <a:t>or somewhere </a:t>
            </a:r>
            <a:r>
              <a:rPr lang="en-US" sz="2000" dirty="0"/>
              <a:t>in Europe. This can be accomplished by using just a hand held radio connecting </a:t>
            </a:r>
            <a:r>
              <a:rPr lang="en-US" sz="2000" dirty="0" smtClean="0"/>
              <a:t>to a </a:t>
            </a:r>
            <a:r>
              <a:rPr lang="en-US" sz="2000" dirty="0"/>
              <a:t>local Node then onto the distant Node then to the destination amateur radio station</a:t>
            </a:r>
            <a:r>
              <a:rPr lang="en-US" sz="2000" dirty="0" smtClean="0"/>
              <a:t>.</a:t>
            </a:r>
          </a:p>
          <a:p>
            <a:r>
              <a:rPr lang="en-US" sz="2000" dirty="0" smtClean="0"/>
              <a:t>Not a new idea – basically </a:t>
            </a:r>
            <a:r>
              <a:rPr lang="en-US" sz="2000" dirty="0" err="1" smtClean="0"/>
              <a:t>Yaesu’s</a:t>
            </a:r>
            <a:r>
              <a:rPr lang="en-US" sz="2000" dirty="0" smtClean="0"/>
              <a:t> implementation of similar tools (IRLP, </a:t>
            </a:r>
            <a:r>
              <a:rPr lang="en-US" sz="2000" dirty="0" err="1" smtClean="0"/>
              <a:t>Echolink</a:t>
            </a:r>
            <a:r>
              <a:rPr lang="en-US" sz="2000" dirty="0" smtClean="0"/>
              <a:t>, All-Star)</a:t>
            </a:r>
          </a:p>
          <a:p>
            <a:r>
              <a:rPr lang="en-US" sz="2000" dirty="0" smtClean="0"/>
              <a:t>Doesn’t require external repeater controllers</a:t>
            </a:r>
          </a:p>
          <a:p>
            <a:r>
              <a:rPr lang="en-US" sz="2000" dirty="0" smtClean="0"/>
              <a:t>Does not require a repeater.  A node radio can be simplex.  A simplex node could be connected via a room to a repeater to extend a repeaters range</a:t>
            </a:r>
            <a:r>
              <a:rPr lang="en-US" sz="2000" dirty="0" smtClean="0"/>
              <a:t>.</a:t>
            </a:r>
          </a:p>
          <a:p>
            <a:r>
              <a:rPr lang="en-US" sz="2000" dirty="0" smtClean="0"/>
              <a:t>But it can be an easy method of repeater linking</a:t>
            </a:r>
            <a:endParaRPr lang="en-US" sz="2000" dirty="0" smtClean="0"/>
          </a:p>
          <a:p>
            <a:r>
              <a:rPr lang="en-US" sz="2000" dirty="0" smtClean="0"/>
              <a:t>Or a network of nodes could theoretically replace a repeater (may not be economically or logistically feasible)</a:t>
            </a:r>
          </a:p>
          <a:p>
            <a:r>
              <a:rPr lang="en-US" sz="2000" dirty="0" smtClean="0"/>
              <a:t>Designed and optimized for their digital technology.  Call signs, distances included with digital signal.</a:t>
            </a:r>
            <a:endParaRPr lang="en-US" sz="2000" dirty="0"/>
          </a:p>
        </p:txBody>
      </p:sp>
    </p:spTree>
    <p:extLst>
      <p:ext uri="{BB962C8B-B14F-4D97-AF65-F5344CB8AC3E}">
        <p14:creationId xmlns:p14="http://schemas.microsoft.com/office/powerpoint/2010/main" val="1615881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Terminology</a:t>
            </a:r>
            <a:r>
              <a:rPr lang="en-US" b="1" dirty="0"/>
              <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r>
              <a:rPr lang="en-US" sz="2000" b="1" dirty="0" smtClean="0"/>
              <a:t>Node</a:t>
            </a:r>
            <a:r>
              <a:rPr lang="en-US" sz="2000" b="1" dirty="0"/>
              <a:t/>
            </a:r>
            <a:br>
              <a:rPr lang="en-US" sz="2000" b="1" dirty="0"/>
            </a:br>
            <a:r>
              <a:rPr lang="en-US" sz="1900" dirty="0"/>
              <a:t>Radio </a:t>
            </a:r>
            <a:r>
              <a:rPr lang="en-US" sz="1900" dirty="0" smtClean="0"/>
              <a:t>(repeater or simplex) </a:t>
            </a:r>
            <a:r>
              <a:rPr lang="en-US" sz="1900" dirty="0"/>
              <a:t>connected to the Internet via a PC, which repeats communications of </a:t>
            </a:r>
            <a:r>
              <a:rPr lang="en-US" sz="1900" dirty="0" smtClean="0"/>
              <a:t>a conventional </a:t>
            </a:r>
            <a:r>
              <a:rPr lang="en-US" sz="1900" dirty="0"/>
              <a:t>amateur radio as an access point</a:t>
            </a:r>
            <a:r>
              <a:rPr lang="en-US" sz="1900" dirty="0" smtClean="0"/>
              <a:t>.</a:t>
            </a:r>
          </a:p>
          <a:p>
            <a:r>
              <a:rPr lang="en-US" sz="2000" b="1" dirty="0"/>
              <a:t>Local Node</a:t>
            </a:r>
            <a:r>
              <a:rPr lang="en-US" sz="1800" b="1" dirty="0"/>
              <a:t/>
            </a:r>
            <a:br>
              <a:rPr lang="en-US" sz="1800" b="1" dirty="0"/>
            </a:br>
            <a:r>
              <a:rPr lang="en-US" sz="1900" dirty="0"/>
              <a:t>This is a Node within the radio communication range of a conventional amateur </a:t>
            </a:r>
            <a:r>
              <a:rPr lang="en-US" sz="1900" dirty="0" smtClean="0"/>
              <a:t>radio station.</a:t>
            </a:r>
          </a:p>
          <a:p>
            <a:r>
              <a:rPr lang="en-US" sz="2000" b="1" dirty="0"/>
              <a:t>Analog Node</a:t>
            </a:r>
            <a:br>
              <a:rPr lang="en-US" sz="2000" b="1" dirty="0"/>
            </a:br>
            <a:r>
              <a:rPr lang="en-US" sz="1900" dirty="0"/>
              <a:t>A Node that is a transceiver or repeater using a conventional FM format and can </a:t>
            </a:r>
            <a:r>
              <a:rPr lang="en-US" sz="1900" dirty="0" smtClean="0"/>
              <a:t>only repeat </a:t>
            </a:r>
            <a:r>
              <a:rPr lang="en-US" sz="1900" dirty="0"/>
              <a:t>DTMF (Dual Tone Multi Frequencies) codes and analog </a:t>
            </a:r>
            <a:r>
              <a:rPr lang="en-US" sz="1900" dirty="0" smtClean="0"/>
              <a:t>audio transmission/receptions.</a:t>
            </a:r>
          </a:p>
          <a:p>
            <a:r>
              <a:rPr lang="en-US" sz="2000" b="1" dirty="0"/>
              <a:t>Digital Node</a:t>
            </a:r>
            <a:br>
              <a:rPr lang="en-US" sz="2000" b="1" dirty="0"/>
            </a:br>
            <a:r>
              <a:rPr lang="en-US" sz="1900" dirty="0"/>
              <a:t>This is a Node which is a transceiver of repeater compatible with digital </a:t>
            </a:r>
            <a:r>
              <a:rPr lang="en-US" sz="1900" dirty="0" smtClean="0"/>
              <a:t>communications in </a:t>
            </a:r>
            <a:r>
              <a:rPr lang="en-US" sz="1900" dirty="0"/>
              <a:t>C4FM (Continuous 4 Level FM) format. With this type of Node you can not only </a:t>
            </a:r>
            <a:r>
              <a:rPr lang="en-US" sz="1900" dirty="0" smtClean="0"/>
              <a:t>relay voice </a:t>
            </a:r>
            <a:r>
              <a:rPr lang="en-US" sz="1900" dirty="0"/>
              <a:t>communications, but also text and image data transmissions. One can also </a:t>
            </a:r>
            <a:r>
              <a:rPr lang="en-US" sz="1900" dirty="0" smtClean="0"/>
              <a:t>repeat DMTF </a:t>
            </a:r>
            <a:r>
              <a:rPr lang="en-US" sz="1900" dirty="0"/>
              <a:t>codes and audio transmissions/Receptions.</a:t>
            </a:r>
          </a:p>
        </p:txBody>
      </p:sp>
    </p:spTree>
    <p:extLst>
      <p:ext uri="{BB962C8B-B14F-4D97-AF65-F5344CB8AC3E}">
        <p14:creationId xmlns:p14="http://schemas.microsoft.com/office/powerpoint/2010/main" val="1885902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Terminology (</a:t>
            </a:r>
            <a:r>
              <a:rPr lang="en-US" sz="4000" b="1" dirty="0" err="1" smtClean="0"/>
              <a:t>con’t</a:t>
            </a:r>
            <a:r>
              <a:rPr lang="en-US" sz="4000" b="1" dirty="0" smtClean="0"/>
              <a:t>)</a:t>
            </a:r>
            <a:endParaRPr lang="en-US" sz="4000" dirty="0"/>
          </a:p>
        </p:txBody>
      </p:sp>
      <p:sp>
        <p:nvSpPr>
          <p:cNvPr id="3" name="Content Placeholder 2"/>
          <p:cNvSpPr>
            <a:spLocks noGrp="1"/>
          </p:cNvSpPr>
          <p:nvPr>
            <p:ph idx="1"/>
          </p:nvPr>
        </p:nvSpPr>
        <p:spPr/>
        <p:txBody>
          <a:bodyPr>
            <a:normAutofit/>
          </a:bodyPr>
          <a:lstStyle/>
          <a:p>
            <a:r>
              <a:rPr lang="en-US" sz="2000" b="1" dirty="0" smtClean="0"/>
              <a:t>Conventional </a:t>
            </a:r>
            <a:r>
              <a:rPr lang="en-US" sz="2000" b="1" dirty="0"/>
              <a:t>Amateur Station</a:t>
            </a:r>
            <a:br>
              <a:rPr lang="en-US" sz="2000" b="1" dirty="0"/>
            </a:br>
            <a:r>
              <a:rPr lang="en-US" sz="1800" dirty="0"/>
              <a:t>This is a normal Amateur Radio station either an individual on a hand held radio, </a:t>
            </a:r>
            <a:r>
              <a:rPr lang="en-US" sz="1800" dirty="0" smtClean="0"/>
              <a:t>a mobile </a:t>
            </a:r>
            <a:r>
              <a:rPr lang="en-US" sz="1800" dirty="0"/>
              <a:t>radio and a base station</a:t>
            </a:r>
            <a:r>
              <a:rPr lang="en-US" sz="1800" dirty="0" smtClean="0"/>
              <a:t>.</a:t>
            </a:r>
          </a:p>
          <a:p>
            <a:r>
              <a:rPr lang="en-US" sz="2000" b="1" dirty="0"/>
              <a:t>Room</a:t>
            </a:r>
            <a:br>
              <a:rPr lang="en-US" sz="2000" b="1" dirty="0"/>
            </a:br>
            <a:r>
              <a:rPr lang="en-US" sz="1800" dirty="0"/>
              <a:t>This is a </a:t>
            </a:r>
            <a:r>
              <a:rPr lang="en-US" sz="1800" dirty="0" smtClean="0"/>
              <a:t>WIRES-X </a:t>
            </a:r>
            <a:r>
              <a:rPr lang="en-US" sz="1800" dirty="0"/>
              <a:t>Network community space to which multiple Nodes can </a:t>
            </a:r>
            <a:r>
              <a:rPr lang="en-US" sz="1800" dirty="0" smtClean="0"/>
              <a:t>connect simultaneously</a:t>
            </a:r>
            <a:r>
              <a:rPr lang="en-US" sz="1800" dirty="0"/>
              <a:t>, like the old telco party Line. This is a place where all amateur </a:t>
            </a:r>
            <a:r>
              <a:rPr lang="en-US" sz="1800" dirty="0" smtClean="0"/>
              <a:t>station can </a:t>
            </a:r>
            <a:r>
              <a:rPr lang="en-US" sz="1800" dirty="0"/>
              <a:t>link to each other via local Node and communicate with each other. In addition </a:t>
            </a:r>
            <a:r>
              <a:rPr lang="en-US" sz="1800" dirty="0" smtClean="0"/>
              <a:t>to voice </a:t>
            </a:r>
            <a:r>
              <a:rPr lang="en-US" sz="1800" dirty="0"/>
              <a:t>communication, one can chat with text messages on the PC </a:t>
            </a:r>
            <a:r>
              <a:rPr lang="en-US" sz="1800" dirty="0" smtClean="0"/>
              <a:t>used </a:t>
            </a:r>
            <a:r>
              <a:rPr lang="en-US" sz="1800" dirty="0"/>
              <a:t>for the local Node</a:t>
            </a:r>
            <a:r>
              <a:rPr lang="en-US" sz="1800" dirty="0" smtClean="0"/>
              <a:t>.</a:t>
            </a:r>
          </a:p>
          <a:p>
            <a:r>
              <a:rPr lang="en-US" sz="2000" b="1" dirty="0" smtClean="0"/>
              <a:t>WIRES-X </a:t>
            </a:r>
            <a:r>
              <a:rPr lang="en-US" sz="2000" b="1" dirty="0"/>
              <a:t>user ID (node</a:t>
            </a:r>
            <a:r>
              <a:rPr lang="en-US" sz="2000" dirty="0"/>
              <a:t>)</a:t>
            </a:r>
            <a:br>
              <a:rPr lang="en-US" sz="2000" dirty="0"/>
            </a:br>
            <a:r>
              <a:rPr lang="en-US" sz="1800" dirty="0"/>
              <a:t>YAESU provide identification name with the </a:t>
            </a:r>
            <a:r>
              <a:rPr lang="en-US" sz="1800" dirty="0" smtClean="0"/>
              <a:t>WIRES-X </a:t>
            </a:r>
            <a:r>
              <a:rPr lang="en-US" sz="1800" dirty="0"/>
              <a:t>node. Each node is assigned </a:t>
            </a:r>
            <a:r>
              <a:rPr lang="en-US" sz="1800" dirty="0" smtClean="0"/>
              <a:t>a DTMP </a:t>
            </a:r>
            <a:r>
              <a:rPr lang="en-US" sz="1800" dirty="0"/>
              <a:t>ID (5-digit number, e.g. 11916) and user ID (alphanumeric e.g. WB7OEV) up to </a:t>
            </a:r>
            <a:r>
              <a:rPr lang="en-US" sz="1800" dirty="0" smtClean="0"/>
              <a:t>10 digits </a:t>
            </a:r>
            <a:r>
              <a:rPr lang="en-US" sz="1800" dirty="0"/>
              <a:t>in length provided. Knowing the ID of the node to connect to, you can transmit the DTMF ID code from the transceiver, specifying the node to connect to by </a:t>
            </a:r>
            <a:r>
              <a:rPr lang="en-US" sz="1800" dirty="0" smtClean="0"/>
              <a:t>searching by </a:t>
            </a:r>
            <a:r>
              <a:rPr lang="en-US" sz="1800" dirty="0"/>
              <a:t>characters.</a:t>
            </a:r>
          </a:p>
        </p:txBody>
      </p:sp>
    </p:spTree>
    <p:extLst>
      <p:ext uri="{BB962C8B-B14F-4D97-AF65-F5344CB8AC3E}">
        <p14:creationId xmlns:p14="http://schemas.microsoft.com/office/powerpoint/2010/main" val="240941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Terminology (</a:t>
            </a:r>
            <a:r>
              <a:rPr lang="en-US" b="1" dirty="0" err="1" smtClean="0"/>
              <a:t>con’t</a:t>
            </a:r>
            <a:r>
              <a:rPr lang="en-US" b="1" dirty="0" smtClean="0"/>
              <a:t>)</a:t>
            </a:r>
            <a:endParaRPr lang="en-US" dirty="0"/>
          </a:p>
        </p:txBody>
      </p:sp>
      <p:sp>
        <p:nvSpPr>
          <p:cNvPr id="3" name="Content Placeholder 2"/>
          <p:cNvSpPr>
            <a:spLocks noGrp="1"/>
          </p:cNvSpPr>
          <p:nvPr>
            <p:ph idx="1"/>
          </p:nvPr>
        </p:nvSpPr>
        <p:spPr>
          <a:xfrm>
            <a:off x="457200" y="1600200"/>
            <a:ext cx="8229600" cy="4726459"/>
          </a:xfrm>
        </p:spPr>
        <p:txBody>
          <a:bodyPr>
            <a:normAutofit/>
          </a:bodyPr>
          <a:lstStyle/>
          <a:p>
            <a:r>
              <a:rPr lang="en-US" sz="2000" b="1" dirty="0"/>
              <a:t>ID List</a:t>
            </a:r>
            <a:br>
              <a:rPr lang="en-US" sz="2000" b="1" dirty="0"/>
            </a:br>
            <a:r>
              <a:rPr lang="en-US" sz="1800" dirty="0"/>
              <a:t>Nodes and room which currently operating </a:t>
            </a:r>
            <a:r>
              <a:rPr lang="en-US" sz="1800" dirty="0" smtClean="0"/>
              <a:t>WIRES-X.  The list is stored on a </a:t>
            </a:r>
            <a:r>
              <a:rPr lang="en-US" sz="1800" dirty="0" err="1" smtClean="0"/>
              <a:t>Yaesu</a:t>
            </a:r>
            <a:r>
              <a:rPr lang="en-US" sz="1800" dirty="0" smtClean="0"/>
              <a:t> server and is distributed to nodes over the WIRES-X network. They are </a:t>
            </a:r>
            <a:r>
              <a:rPr lang="en-US" sz="1800" dirty="0"/>
              <a:t>are listed and published on the </a:t>
            </a:r>
            <a:r>
              <a:rPr lang="en-US" sz="1800" dirty="0" err="1" smtClean="0"/>
              <a:t>Yaesu</a:t>
            </a:r>
            <a:r>
              <a:rPr lang="en-US" sz="1800" dirty="0" smtClean="0"/>
              <a:t> website</a:t>
            </a:r>
            <a:r>
              <a:rPr lang="en-US" sz="1800" dirty="0"/>
              <a:t>. The website shows information such as IDs, the call sign and the </a:t>
            </a:r>
            <a:r>
              <a:rPr lang="en-US" sz="1800" dirty="0" smtClean="0"/>
              <a:t>operating frequency </a:t>
            </a:r>
            <a:r>
              <a:rPr lang="en-US" sz="1800" dirty="0"/>
              <a:t>of the node</a:t>
            </a:r>
            <a:r>
              <a:rPr lang="en-US" sz="1800" dirty="0" smtClean="0"/>
              <a:t>.</a:t>
            </a:r>
          </a:p>
          <a:p>
            <a:r>
              <a:rPr lang="en-US" sz="2000" b="1" dirty="0" smtClean="0"/>
              <a:t>WIRES-X Linked Repeater</a:t>
            </a:r>
            <a:r>
              <a:rPr lang="en-US" sz="1800" b="1" dirty="0" smtClean="0"/>
              <a:t/>
            </a:r>
            <a:br>
              <a:rPr lang="en-US" sz="1800" b="1" dirty="0" smtClean="0"/>
            </a:br>
            <a:r>
              <a:rPr lang="en-US" sz="1800" dirty="0" smtClean="0"/>
              <a:t>A repeater connected to the WIRES-X network.  A can be direct, or via an RF Link.</a:t>
            </a:r>
            <a:r>
              <a:rPr lang="en-US" sz="1800" b="1" dirty="0" smtClean="0"/>
              <a:t/>
            </a:r>
            <a:br>
              <a:rPr lang="en-US" sz="1800" b="1" dirty="0" smtClean="0"/>
            </a:br>
            <a:endParaRPr lang="en-US" sz="1800" dirty="0"/>
          </a:p>
        </p:txBody>
      </p:sp>
    </p:spTree>
    <p:extLst>
      <p:ext uri="{BB962C8B-B14F-4D97-AF65-F5344CB8AC3E}">
        <p14:creationId xmlns:p14="http://schemas.microsoft.com/office/powerpoint/2010/main" val="3609305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1164</Words>
  <Application>Microsoft Office PowerPoint</Application>
  <PresentationFormat>On-screen Show (4:3)</PresentationFormat>
  <Paragraphs>93</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  What the hell is it? And why do I care?</vt:lpstr>
      <vt:lpstr>PowerPoint Presentation</vt:lpstr>
      <vt:lpstr>PowerPoint Presentation</vt:lpstr>
      <vt:lpstr>PowerPoint Presentation</vt:lpstr>
      <vt:lpstr>PowerPoint Presentation</vt:lpstr>
      <vt:lpstr>PowerPoint Presentation</vt:lpstr>
      <vt:lpstr>Terminology </vt:lpstr>
      <vt:lpstr>Terminology (con’t)</vt:lpstr>
      <vt:lpstr>Terminology (con’t)</vt:lpstr>
      <vt:lpstr>Local Node</vt:lpstr>
      <vt:lpstr>Local Node Diagram</vt:lpstr>
      <vt:lpstr>WIRES-X Linked Fusion Repeaters</vt:lpstr>
      <vt:lpstr>RF Linked Repeater to WIRES-X</vt:lpstr>
      <vt:lpstr>Direct Connect Repeater</vt:lpstr>
      <vt:lpstr>Control of a WIRES-X Node</vt:lpstr>
      <vt:lpstr>User Control of a WIRES-X Node</vt:lpstr>
      <vt:lpstr>Issues</vt:lpstr>
      <vt:lpstr>DV4MINI/Shark RF vs. WIRES-X</vt:lpstr>
      <vt:lpstr>DR-2X Repeater</vt:lpstr>
      <vt:lpstr>More Info / Links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dc:creator>
  <cp:lastModifiedBy>Donovan, Brian W</cp:lastModifiedBy>
  <cp:revision>105</cp:revision>
  <dcterms:created xsi:type="dcterms:W3CDTF">2015-11-24T02:05:25Z</dcterms:created>
  <dcterms:modified xsi:type="dcterms:W3CDTF">2016-10-13T21:17:09Z</dcterms:modified>
</cp:coreProperties>
</file>