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3" r:id="rId14"/>
    <p:sldId id="270" r:id="rId15"/>
    <p:sldId id="271" r:id="rId16"/>
    <p:sldId id="272" r:id="rId17"/>
    <p:sldId id="266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15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8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4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0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05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8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85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15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1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8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2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8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5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6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3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3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3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06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OCFD antenna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“build to spec”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53999"/>
            <a:ext cx="10131425" cy="1083734"/>
          </a:xfrm>
        </p:spPr>
        <p:txBody>
          <a:bodyPr/>
          <a:lstStyle/>
          <a:p>
            <a:r>
              <a:rPr lang="en-US" dirty="0" smtClean="0"/>
              <a:t>Field Day -- 40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337733"/>
            <a:ext cx="104965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932" y="108249"/>
            <a:ext cx="10131425" cy="728133"/>
          </a:xfrm>
        </p:spPr>
        <p:txBody>
          <a:bodyPr/>
          <a:lstStyle/>
          <a:p>
            <a:r>
              <a:rPr lang="en-US" dirty="0" smtClean="0"/>
              <a:t>Field Day – 40 SWR Plot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32" y="836382"/>
            <a:ext cx="9406068" cy="60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7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10131425" cy="1165225"/>
          </a:xfrm>
        </p:spPr>
        <p:txBody>
          <a:bodyPr/>
          <a:lstStyle/>
          <a:p>
            <a:r>
              <a:rPr lang="en-US" dirty="0" smtClean="0"/>
              <a:t>FD-40 on 40 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317625"/>
            <a:ext cx="105822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829733"/>
          </a:xfrm>
        </p:spPr>
        <p:txBody>
          <a:bodyPr/>
          <a:lstStyle/>
          <a:p>
            <a:r>
              <a:rPr lang="en-US" dirty="0" smtClean="0"/>
              <a:t>FD-40 on 40 meters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676400"/>
            <a:ext cx="10287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4" y="169333"/>
            <a:ext cx="10131425" cy="999067"/>
          </a:xfrm>
        </p:spPr>
        <p:txBody>
          <a:bodyPr/>
          <a:lstStyle/>
          <a:p>
            <a:r>
              <a:rPr lang="en-US" dirty="0" smtClean="0"/>
              <a:t>FD-40 on 20M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4" y="881591"/>
            <a:ext cx="107061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266"/>
            <a:ext cx="10131425" cy="655109"/>
          </a:xfrm>
        </p:spPr>
        <p:txBody>
          <a:bodyPr/>
          <a:lstStyle/>
          <a:p>
            <a:r>
              <a:rPr lang="en-US" dirty="0" smtClean="0"/>
              <a:t>FD-40 on 15M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95375"/>
            <a:ext cx="1019175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8" y="372533"/>
            <a:ext cx="10131425" cy="5757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FD-40 on 10M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68" y="948266"/>
            <a:ext cx="1062037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17" y="260215"/>
            <a:ext cx="9999132" cy="914400"/>
          </a:xfrm>
        </p:spPr>
        <p:txBody>
          <a:bodyPr/>
          <a:lstStyle/>
          <a:p>
            <a:r>
              <a:rPr lang="en-US" dirty="0" smtClean="0"/>
              <a:t>Now consider 80 – 10 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7269" y="1337733"/>
            <a:ext cx="2870731" cy="4284134"/>
          </a:xfrm>
        </p:spPr>
        <p:txBody>
          <a:bodyPr/>
          <a:lstStyle/>
          <a:p>
            <a:r>
              <a:rPr lang="en-US" dirty="0" smtClean="0"/>
              <a:t>Take absolute value </a:t>
            </a:r>
          </a:p>
          <a:p>
            <a:r>
              <a:rPr lang="en-US" dirty="0" smtClean="0"/>
              <a:t>Invert even harmonics</a:t>
            </a:r>
          </a:p>
          <a:p>
            <a:r>
              <a:rPr lang="en-US" dirty="0" smtClean="0"/>
              <a:t>Avoid zero current </a:t>
            </a:r>
          </a:p>
          <a:p>
            <a:r>
              <a:rPr lang="en-US" dirty="0" smtClean="0"/>
              <a:t>Use 4:1 </a:t>
            </a:r>
            <a:r>
              <a:rPr lang="en-US" dirty="0" err="1" smtClean="0"/>
              <a:t>Balun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Simulate to find best set of options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17" y="1174615"/>
            <a:ext cx="8671284" cy="558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1" y="254001"/>
            <a:ext cx="10131425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Ned OCFD - 80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6" y="985308"/>
            <a:ext cx="101727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131425" cy="984257"/>
          </a:xfrm>
        </p:spPr>
        <p:txBody>
          <a:bodyPr/>
          <a:lstStyle/>
          <a:p>
            <a:r>
              <a:rPr lang="en-US" dirty="0" smtClean="0"/>
              <a:t>Ned OCFD – 80 SWR Plot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97" y="1492257"/>
            <a:ext cx="10071429" cy="519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Half </a:t>
            </a:r>
            <a:r>
              <a:rPr lang="en-US" sz="3200" dirty="0"/>
              <a:t>wave length antenna</a:t>
            </a:r>
          </a:p>
          <a:p>
            <a:r>
              <a:rPr lang="en-US" sz="3200" dirty="0" smtClean="0"/>
              <a:t>Fed </a:t>
            </a:r>
            <a:r>
              <a:rPr lang="en-US" sz="3200" dirty="0"/>
              <a:t>at a high impedance point with a N:1 </a:t>
            </a:r>
            <a:r>
              <a:rPr lang="en-US" sz="3200" dirty="0" err="1"/>
              <a:t>balun</a:t>
            </a:r>
            <a:endParaRPr lang="en-US" sz="3200" dirty="0"/>
          </a:p>
          <a:p>
            <a:r>
              <a:rPr lang="en-US" sz="3200" dirty="0" smtClean="0"/>
              <a:t>To </a:t>
            </a:r>
            <a:r>
              <a:rPr lang="en-US" sz="3200" dirty="0"/>
              <a:t>obtain reasonable </a:t>
            </a:r>
            <a:r>
              <a:rPr lang="en-US" sz="3200" dirty="0" smtClean="0"/>
              <a:t>impedance </a:t>
            </a:r>
            <a:r>
              <a:rPr lang="en-US" sz="3200" dirty="0"/>
              <a:t>matches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at multiple harmonics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06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095" y="80960"/>
            <a:ext cx="10131425" cy="846668"/>
          </a:xfrm>
        </p:spPr>
        <p:txBody>
          <a:bodyPr>
            <a:normAutofit/>
          </a:bodyPr>
          <a:lstStyle/>
          <a:p>
            <a:r>
              <a:rPr lang="en-US" dirty="0" smtClean="0"/>
              <a:t>Ned OCFDP – 80 on 40 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95" y="927628"/>
            <a:ext cx="108108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35" y="186267"/>
            <a:ext cx="10131425" cy="880534"/>
          </a:xfrm>
        </p:spPr>
        <p:txBody>
          <a:bodyPr/>
          <a:lstStyle/>
          <a:p>
            <a:r>
              <a:rPr lang="en-US" dirty="0" smtClean="0"/>
              <a:t>Ned OCFD – 80 on 15M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5" y="1066801"/>
            <a:ext cx="104298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Ned OCFD – 80 Installation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4" y="1785937"/>
            <a:ext cx="3138902" cy="474076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30" y="1785936"/>
            <a:ext cx="7160090" cy="4740761"/>
          </a:xfrm>
        </p:spPr>
      </p:pic>
    </p:spTree>
    <p:extLst>
      <p:ext uri="{BB962C8B-B14F-4D97-AF65-F5344CB8AC3E}">
        <p14:creationId xmlns:p14="http://schemas.microsoft.com/office/powerpoint/2010/main" val="19308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8" y="338667"/>
            <a:ext cx="10131425" cy="745067"/>
          </a:xfrm>
        </p:spPr>
        <p:txBody>
          <a:bodyPr>
            <a:normAutofit/>
          </a:bodyPr>
          <a:lstStyle/>
          <a:p>
            <a:r>
              <a:rPr lang="en-US" dirty="0"/>
              <a:t>Ned OCFD – 80 Installation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944811"/>
            <a:ext cx="8675088" cy="5743856"/>
          </a:xfrm>
        </p:spPr>
      </p:pic>
    </p:spTree>
    <p:extLst>
      <p:ext uri="{BB962C8B-B14F-4D97-AF65-F5344CB8AC3E}">
        <p14:creationId xmlns:p14="http://schemas.microsoft.com/office/powerpoint/2010/main" val="9007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25" y="423334"/>
            <a:ext cx="10131425" cy="728133"/>
          </a:xfrm>
        </p:spPr>
        <p:txBody>
          <a:bodyPr>
            <a:normAutofit/>
          </a:bodyPr>
          <a:lstStyle/>
          <a:p>
            <a:r>
              <a:rPr lang="en-US" dirty="0"/>
              <a:t>Ned OCFD – 80 Installation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5" y="1151467"/>
            <a:ext cx="3509267" cy="530013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54" y="1151467"/>
            <a:ext cx="8004922" cy="5300133"/>
          </a:xfrm>
        </p:spPr>
      </p:pic>
    </p:spTree>
    <p:extLst>
      <p:ext uri="{BB962C8B-B14F-4D97-AF65-F5344CB8AC3E}">
        <p14:creationId xmlns:p14="http://schemas.microsoft.com/office/powerpoint/2010/main" val="14940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OCFD build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267564"/>
              </p:ext>
            </p:extLst>
          </p:nvPr>
        </p:nvGraphicFramePr>
        <p:xfrm>
          <a:off x="1634066" y="2531005"/>
          <a:ext cx="8813799" cy="2683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450"/>
                <a:gridCol w="2556536"/>
                <a:gridCol w="2577942"/>
                <a:gridCol w="1475871"/>
              </a:tblGrid>
              <a:tr h="4962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Ned OCFD - 80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K2OID</a:t>
                      </a:r>
                      <a:r>
                        <a:rPr lang="en-US" baseline="0" dirty="0" smtClean="0"/>
                        <a:t> OCFD-80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FD-40</a:t>
                      </a:r>
                    </a:p>
                  </a:txBody>
                  <a:tcPr/>
                </a:tc>
              </a:tr>
              <a:tr h="698077">
                <a:tc>
                  <a:txBody>
                    <a:bodyPr/>
                    <a:lstStyle/>
                    <a:p>
                      <a:r>
                        <a:rPr lang="en-US" dirty="0" smtClean="0"/>
                        <a:t>Overall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137.5 feet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137.5 Feet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68.8 feet</a:t>
                      </a:r>
                      <a:endParaRPr lang="en-US" dirty="0"/>
                    </a:p>
                  </a:txBody>
                  <a:tcPr/>
                </a:tc>
              </a:tr>
              <a:tr h="496252">
                <a:tc>
                  <a:txBody>
                    <a:bodyPr/>
                    <a:lstStyle/>
                    <a:p>
                      <a:r>
                        <a:rPr lang="en-US" dirty="0" smtClean="0"/>
                        <a:t>Feed Point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</a:tr>
              <a:tr h="49625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Balun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4:1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4:1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4:1</a:t>
                      </a:r>
                      <a:endParaRPr lang="en-US" dirty="0"/>
                    </a:p>
                  </a:txBody>
                  <a:tcPr/>
                </a:tc>
              </a:tr>
              <a:tr h="496252">
                <a:tc>
                  <a:txBody>
                    <a:bodyPr/>
                    <a:lstStyle/>
                    <a:p>
                      <a:r>
                        <a:rPr lang="en-US" dirty="0" smtClean="0"/>
                        <a:t>Coverage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80-40-30-20-15-12-10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80-40-30-17-15-12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40-20-15-10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3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bother with it?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Simple </a:t>
            </a:r>
            <a:r>
              <a:rPr lang="en-US" sz="3200" dirty="0"/>
              <a:t>single wire antenna</a:t>
            </a:r>
          </a:p>
          <a:p>
            <a:r>
              <a:rPr lang="en-US" sz="3200" dirty="0" smtClean="0"/>
              <a:t>Provides </a:t>
            </a:r>
            <a:r>
              <a:rPr lang="en-US" sz="3200" dirty="0"/>
              <a:t>multi-band operation</a:t>
            </a:r>
          </a:p>
          <a:p>
            <a:r>
              <a:rPr lang="en-US" sz="3200" dirty="0" smtClean="0"/>
              <a:t>Easily </a:t>
            </a:r>
            <a:r>
              <a:rPr lang="en-US" sz="3200" dirty="0"/>
              <a:t>customized to meet specific requirements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build it?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801" y="1947334"/>
            <a:ext cx="6527799" cy="4182533"/>
          </a:xfrm>
        </p:spPr>
        <p:txBody>
          <a:bodyPr>
            <a:noAutofit/>
          </a:bodyPr>
          <a:lstStyle/>
          <a:p>
            <a:r>
              <a:rPr lang="en-US" sz="2800" dirty="0" smtClean="0"/>
              <a:t>Define </a:t>
            </a:r>
            <a:r>
              <a:rPr lang="en-US" sz="2800" dirty="0"/>
              <a:t>goals</a:t>
            </a:r>
          </a:p>
          <a:p>
            <a:r>
              <a:rPr lang="en-US" sz="2800" dirty="0" smtClean="0"/>
              <a:t>Adjust </a:t>
            </a:r>
            <a:r>
              <a:rPr lang="en-US" sz="2800" dirty="0"/>
              <a:t>variables</a:t>
            </a:r>
          </a:p>
          <a:p>
            <a:pPr lvl="1"/>
            <a:r>
              <a:rPr lang="en-US" sz="2800" dirty="0" smtClean="0"/>
              <a:t>length</a:t>
            </a:r>
            <a:endParaRPr lang="en-US" sz="2800" dirty="0"/>
          </a:p>
          <a:p>
            <a:pPr lvl="1"/>
            <a:r>
              <a:rPr lang="en-US" sz="2800" dirty="0" smtClean="0"/>
              <a:t>feed </a:t>
            </a:r>
            <a:r>
              <a:rPr lang="en-US" sz="2800" dirty="0"/>
              <a:t>point</a:t>
            </a:r>
          </a:p>
          <a:p>
            <a:pPr lvl="1"/>
            <a:r>
              <a:rPr lang="en-US" sz="2800" dirty="0" smtClean="0"/>
              <a:t>impedance </a:t>
            </a:r>
            <a:r>
              <a:rPr lang="en-US" sz="2800" dirty="0"/>
              <a:t>matching</a:t>
            </a:r>
          </a:p>
          <a:p>
            <a:pPr lvl="1"/>
            <a:r>
              <a:rPr lang="en-US" sz="2800" dirty="0" smtClean="0"/>
              <a:t>shape</a:t>
            </a:r>
            <a:endParaRPr lang="en-US" sz="2800" dirty="0"/>
          </a:p>
          <a:p>
            <a:r>
              <a:rPr lang="en-US" sz="2800" dirty="0" smtClean="0"/>
              <a:t>Simulate</a:t>
            </a:r>
            <a:endParaRPr lang="en-US" sz="2800" dirty="0"/>
          </a:p>
          <a:p>
            <a:r>
              <a:rPr lang="en-US" sz="2800" dirty="0" smtClean="0"/>
              <a:t>Iterate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15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Initial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8" y="1600199"/>
            <a:ext cx="6239932" cy="4690534"/>
          </a:xfrm>
        </p:spPr>
        <p:txBody>
          <a:bodyPr>
            <a:noAutofit/>
          </a:bodyPr>
          <a:lstStyle/>
          <a:p>
            <a:r>
              <a:rPr lang="en-US" sz="2000" dirty="0"/>
              <a:t> </a:t>
            </a:r>
            <a:r>
              <a:rPr lang="en-US" sz="2400" dirty="0" smtClean="0"/>
              <a:t>Must</a:t>
            </a:r>
            <a:r>
              <a:rPr lang="en-US" sz="2400" dirty="0"/>
              <a:t>: 40, 30, 20, 15 meter bands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minimal </a:t>
            </a:r>
            <a:r>
              <a:rPr lang="en-US" sz="2400" dirty="0"/>
              <a:t>antenna tuner requirements</a:t>
            </a:r>
          </a:p>
          <a:p>
            <a:r>
              <a:rPr lang="en-US" sz="2400" dirty="0"/>
              <a:t>		optimize for CW</a:t>
            </a:r>
          </a:p>
          <a:p>
            <a:r>
              <a:rPr lang="en-US" sz="2400" dirty="0" smtClean="0"/>
              <a:t>Workable</a:t>
            </a:r>
            <a:r>
              <a:rPr lang="en-US" sz="2400" dirty="0"/>
              <a:t>: 80, 17 and 10</a:t>
            </a:r>
          </a:p>
          <a:p>
            <a:r>
              <a:rPr lang="en-US" sz="2400" dirty="0" smtClean="0"/>
              <a:t>Very </a:t>
            </a:r>
            <a:r>
              <a:rPr lang="en-US" sz="2400" dirty="0"/>
              <a:t>Stealth</a:t>
            </a:r>
          </a:p>
          <a:p>
            <a:r>
              <a:rPr lang="en-US" sz="2400" dirty="0"/>
              <a:t>		single wire -- black insulated</a:t>
            </a:r>
          </a:p>
          <a:p>
            <a:r>
              <a:rPr lang="en-US" sz="2400" dirty="0"/>
              <a:t>		no traps, </a:t>
            </a:r>
            <a:r>
              <a:rPr lang="en-US" sz="2400" dirty="0" err="1"/>
              <a:t>etc</a:t>
            </a:r>
            <a:endParaRPr lang="en-US" sz="2400" dirty="0"/>
          </a:p>
          <a:p>
            <a:r>
              <a:rPr lang="en-US" sz="2400" dirty="0"/>
              <a:t>		near end fed -- at main support</a:t>
            </a:r>
          </a:p>
          <a:p>
            <a:r>
              <a:rPr lang="en-US" sz="2400" dirty="0"/>
              <a:t>		Take advantage of natural </a:t>
            </a:r>
            <a:r>
              <a:rPr lang="en-US" sz="2400" dirty="0" smtClean="0"/>
              <a:t>"camouflage"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05600" y="1380065"/>
            <a:ext cx="541019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No special ground system</a:t>
            </a:r>
          </a:p>
          <a:p>
            <a:r>
              <a:rPr lang="en-US" sz="2400" dirty="0" smtClean="0"/>
              <a:t>Coax feed line from transmitter</a:t>
            </a:r>
          </a:p>
          <a:p>
            <a:r>
              <a:rPr lang="en-US" sz="2400" dirty="0" smtClean="0"/>
              <a:t>Install along fence line</a:t>
            </a:r>
          </a:p>
          <a:p>
            <a:r>
              <a:rPr lang="en-US" sz="2400" dirty="0" smtClean="0"/>
              <a:t>Very stable supports - minimize fatigue</a:t>
            </a:r>
          </a:p>
          <a:p>
            <a:r>
              <a:rPr lang="en-US" sz="2400" dirty="0" smtClean="0"/>
              <a:t>Total new cost: $200 to $300...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71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Eliminates many antennas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4140199" cy="2582333"/>
          </a:xfrm>
        </p:spPr>
        <p:txBody>
          <a:bodyPr/>
          <a:lstStyle/>
          <a:p>
            <a:r>
              <a:rPr lang="en-US" sz="2800" dirty="0"/>
              <a:t>loaded antennas</a:t>
            </a:r>
          </a:p>
          <a:p>
            <a:r>
              <a:rPr lang="en-US" sz="2800" dirty="0" smtClean="0"/>
              <a:t>end </a:t>
            </a:r>
            <a:r>
              <a:rPr lang="en-US" sz="2800" dirty="0"/>
              <a:t>fed antennas</a:t>
            </a:r>
          </a:p>
          <a:p>
            <a:r>
              <a:rPr lang="en-US" sz="2800" dirty="0" smtClean="0"/>
              <a:t>center </a:t>
            </a:r>
            <a:r>
              <a:rPr lang="en-US" sz="2800" dirty="0"/>
              <a:t>fed dipoles</a:t>
            </a:r>
          </a:p>
          <a:p>
            <a:r>
              <a:rPr lang="en-US" sz="2800" dirty="0" smtClean="0"/>
              <a:t>trap antennas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466293" y="2142067"/>
            <a:ext cx="5350933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doublets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verticals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fan </a:t>
            </a:r>
            <a:r>
              <a:rPr lang="en-US" sz="2800" dirty="0"/>
              <a:t>dipoles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towers </a:t>
            </a:r>
            <a:r>
              <a:rPr lang="en-US" sz="2800" dirty="0"/>
              <a:t>&amp; beams</a:t>
            </a:r>
          </a:p>
        </p:txBody>
      </p:sp>
    </p:spTree>
    <p:extLst>
      <p:ext uri="{BB962C8B-B14F-4D97-AF65-F5344CB8AC3E}">
        <p14:creationId xmlns:p14="http://schemas.microsoft.com/office/powerpoint/2010/main" val="31124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what’s left???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OCFD / </a:t>
            </a:r>
            <a:r>
              <a:rPr lang="en-US" sz="2800" dirty="0" smtClean="0"/>
              <a:t>near end-fed</a:t>
            </a:r>
            <a:endParaRPr lang="en-US" sz="2800" dirty="0"/>
          </a:p>
          <a:p>
            <a:r>
              <a:rPr lang="en-US" sz="2800" dirty="0" smtClean="0"/>
              <a:t>Cut </a:t>
            </a:r>
            <a:r>
              <a:rPr lang="en-US" sz="2800" dirty="0"/>
              <a:t>for low end of 80 meter band</a:t>
            </a:r>
          </a:p>
          <a:p>
            <a:r>
              <a:rPr lang="en-US" sz="2800" dirty="0" smtClean="0"/>
              <a:t>Fed </a:t>
            </a:r>
            <a:r>
              <a:rPr lang="en-US" sz="2800" dirty="0"/>
              <a:t>at 15 to 30% point</a:t>
            </a:r>
          </a:p>
          <a:p>
            <a:r>
              <a:rPr lang="en-US" sz="2800" dirty="0" smtClean="0"/>
              <a:t>N:1 </a:t>
            </a:r>
            <a:r>
              <a:rPr lang="en-US" sz="2800" dirty="0" err="1"/>
              <a:t>balun</a:t>
            </a:r>
            <a:r>
              <a:rPr lang="en-US" sz="2800" dirty="0"/>
              <a:t> at feed point</a:t>
            </a:r>
          </a:p>
          <a:p>
            <a:r>
              <a:rPr lang="en-US" sz="2800" dirty="0" smtClean="0"/>
              <a:t>Coax </a:t>
            </a:r>
            <a:r>
              <a:rPr lang="en-US" sz="2800" dirty="0"/>
              <a:t>from transmitter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94933"/>
            <a:ext cx="10828866" cy="472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Select Fundamental</a:t>
            </a:r>
          </a:p>
          <a:p>
            <a:pPr lvl="1"/>
            <a:r>
              <a:rPr lang="en-US" sz="2400" dirty="0" smtClean="0"/>
              <a:t>Lowest band of interest</a:t>
            </a:r>
          </a:p>
          <a:p>
            <a:pPr lvl="1"/>
            <a:r>
              <a:rPr lang="en-US" sz="2400" dirty="0" smtClean="0"/>
              <a:t>Harmonics of interest</a:t>
            </a:r>
          </a:p>
          <a:p>
            <a:r>
              <a:rPr lang="en-US" sz="2800" dirty="0" smtClean="0"/>
              <a:t>Select the feed point</a:t>
            </a:r>
          </a:p>
          <a:p>
            <a:pPr lvl="1"/>
            <a:r>
              <a:rPr lang="en-US" sz="2400" dirty="0" smtClean="0"/>
              <a:t>Avoid zero current / high SWR</a:t>
            </a:r>
          </a:p>
          <a:p>
            <a:pPr lvl="1"/>
            <a:r>
              <a:rPr lang="en-US" sz="2400" dirty="0" smtClean="0"/>
              <a:t>Use </a:t>
            </a:r>
            <a:r>
              <a:rPr lang="en-US" sz="2400" dirty="0" err="1" smtClean="0"/>
              <a:t>Balun</a:t>
            </a:r>
            <a:r>
              <a:rPr lang="en-US" sz="2400" dirty="0" smtClean="0"/>
              <a:t> </a:t>
            </a:r>
          </a:p>
          <a:p>
            <a:pPr lvl="2"/>
            <a:r>
              <a:rPr lang="en-US" sz="2000" dirty="0" smtClean="0"/>
              <a:t>Minimize unbalanced currents in feed line</a:t>
            </a:r>
            <a:endParaRPr lang="en-US" sz="2000" dirty="0"/>
          </a:p>
          <a:p>
            <a:pPr lvl="2"/>
            <a:r>
              <a:rPr lang="en-US" sz="2000" dirty="0" smtClean="0"/>
              <a:t>To optimize driving point impedance</a:t>
            </a:r>
          </a:p>
          <a:p>
            <a:r>
              <a:rPr lang="en-US" sz="2800" dirty="0" smtClean="0"/>
              <a:t>Simulate and iterate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96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current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3467" y="2192867"/>
            <a:ext cx="4775200" cy="364913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At resonance, Standing Wave currents are zero at end points</a:t>
            </a:r>
          </a:p>
          <a:p>
            <a:r>
              <a:rPr lang="en-US" sz="2000" dirty="0" smtClean="0"/>
              <a:t>First and third harmonics have current peaks</a:t>
            </a:r>
          </a:p>
          <a:p>
            <a:r>
              <a:rPr lang="en-US" sz="2000" dirty="0" smtClean="0"/>
              <a:t>Even harmonics have zero current.</a:t>
            </a:r>
          </a:p>
          <a:p>
            <a:r>
              <a:rPr lang="en-US" sz="2000" dirty="0" smtClean="0"/>
              <a:t>Center fed antennas have very high impedances for even harmonics…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03" y="2065867"/>
            <a:ext cx="6492763" cy="45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284</TotalTime>
  <Words>370</Words>
  <Application>Microsoft Office PowerPoint</Application>
  <PresentationFormat>Widescreen</PresentationFormat>
  <Paragraphs>105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Celestial</vt:lpstr>
      <vt:lpstr>The OCFD antenna</vt:lpstr>
      <vt:lpstr>What is it?</vt:lpstr>
      <vt:lpstr>Why bother with it? </vt:lpstr>
      <vt:lpstr>How to build it? </vt:lpstr>
      <vt:lpstr>My Initial goals</vt:lpstr>
      <vt:lpstr>This Eliminates many antennas</vt:lpstr>
      <vt:lpstr>So, what’s left???</vt:lpstr>
      <vt:lpstr>Design approach</vt:lpstr>
      <vt:lpstr>Consider current plots</vt:lpstr>
      <vt:lpstr>Field Day -- 40</vt:lpstr>
      <vt:lpstr>Field Day – 40 SWR Plot </vt:lpstr>
      <vt:lpstr>FD-40 on 40 M</vt:lpstr>
      <vt:lpstr>FD-40 on 40 meters</vt:lpstr>
      <vt:lpstr>FD-40 on 20M</vt:lpstr>
      <vt:lpstr>FD-40 on 15M</vt:lpstr>
      <vt:lpstr>FD-40 on 10M</vt:lpstr>
      <vt:lpstr>Now consider 80 – 10 meters</vt:lpstr>
      <vt:lpstr>Ned OCFD - 80</vt:lpstr>
      <vt:lpstr>Ned OCFD – 80 SWR Plot</vt:lpstr>
      <vt:lpstr>Ned OCFDP – 80 on 40 M</vt:lpstr>
      <vt:lpstr>Ned OCFD – 80 on 15M</vt:lpstr>
      <vt:lpstr>Ned OCFD – 80 Installation</vt:lpstr>
      <vt:lpstr>Ned OCFD – 80 Installation</vt:lpstr>
      <vt:lpstr>Ned OCFD – 80 Installation</vt:lpstr>
      <vt:lpstr>OCFD build Chart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OCFD antenna</dc:title>
  <dc:creator>W2NED</dc:creator>
  <cp:lastModifiedBy>Ned Asam</cp:lastModifiedBy>
  <cp:revision>19</cp:revision>
  <dcterms:created xsi:type="dcterms:W3CDTF">2015-01-08T00:49:34Z</dcterms:created>
  <dcterms:modified xsi:type="dcterms:W3CDTF">2015-01-08T20:11:44Z</dcterms:modified>
</cp:coreProperties>
</file>